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body>
    <w:p w:rsidR="000E4BCA" w:rsidRPr="00252B42" w:rsidRDefault="0034667B">
      <w:pPr>
        <w:jc w:val="center"/>
        <w:rPr>
          <w:rFonts w:ascii="方正小标宋简体" w:eastAsia="方正小标宋简体" w:hAnsi="方正小标宋_GBK" w:cs="方正小标宋_GBK"/>
          <w:color w:val="000000"/>
          <w:sz w:val="56"/>
          <w:lang w:eastAsia="zh-CN"/>
        </w:rPr>
      </w:pPr>
      <w:r w:rsidRPr="00252B42">
        <w:rPr>
          <w:rFonts w:ascii="方正小标宋简体" w:eastAsia="方正小标宋简体" w:hAnsi="方正小标宋_GBK" w:cs="方正小标宋_GBK"/>
          <w:color w:val="000000"/>
          <w:sz w:val="56"/>
          <w:lang w:eastAsia="zh-CN"/>
        </w:rPr>
        <w:t xml:space="preserve"> </w:t>
      </w:r>
    </w:p>
    <w:p w:rsidR="000E4BCA" w:rsidRPr="00252B42" w:rsidRDefault="0034667B">
      <w:pPr>
        <w:jc w:val="center"/>
        <w:rPr>
          <w:rFonts w:ascii="方正小标宋简体" w:eastAsia="方正小标宋简体" w:hAnsi="方正小标宋_GBK" w:cs="方正小标宋_GBK"/>
          <w:color w:val="000000"/>
          <w:sz w:val="56"/>
          <w:lang w:eastAsia="zh-CN"/>
        </w:rPr>
      </w:pPr>
      <w:r w:rsidRPr="00252B42">
        <w:rPr>
          <w:rFonts w:ascii="方正小标宋简体" w:eastAsia="方正小标宋简体" w:hAnsi="方正小标宋_GBK" w:cs="方正小标宋_GBK"/>
          <w:color w:val="000000"/>
          <w:sz w:val="56"/>
          <w:lang w:eastAsia="zh-CN"/>
        </w:rPr>
        <w:t xml:space="preserve"> </w:t>
      </w:r>
    </w:p>
    <w:p w:rsidR="000E4BCA" w:rsidRPr="00252B42" w:rsidRDefault="0034667B">
      <w:pPr>
        <w:jc w:val="center"/>
        <w:rPr>
          <w:rFonts w:ascii="方正小标宋简体" w:eastAsia="方正小标宋简体" w:hAnsi="方正小标宋_GBK" w:cs="方正小标宋_GBK"/>
          <w:color w:val="000000"/>
          <w:sz w:val="56"/>
          <w:lang w:eastAsia="zh-CN"/>
        </w:rPr>
      </w:pPr>
      <w:r w:rsidRPr="00252B42">
        <w:rPr>
          <w:rFonts w:ascii="方正小标宋简体" w:eastAsia="方正小标宋简体" w:hAnsi="方正小标宋_GBK" w:cs="方正小标宋_GBK"/>
          <w:color w:val="000000"/>
          <w:sz w:val="56"/>
          <w:lang w:eastAsia="zh-CN"/>
        </w:rPr>
        <w:t xml:space="preserve"> </w:t>
      </w:r>
    </w:p>
    <w:p w:rsidR="000E4BCA" w:rsidRPr="00252B42" w:rsidRDefault="0034667B">
      <w:pPr>
        <w:jc w:val="center"/>
        <w:rPr>
          <w:rFonts w:ascii="方正小标宋简体" w:eastAsia="方正小标宋简体" w:hAnsi="方正小标宋_GBK" w:cs="方正小标宋_GBK"/>
          <w:color w:val="000000"/>
          <w:sz w:val="56"/>
          <w:lang w:eastAsia="zh-CN"/>
        </w:rPr>
      </w:pPr>
      <w:r w:rsidRPr="00252B42">
        <w:rPr>
          <w:rFonts w:ascii="方正小标宋简体" w:eastAsia="方正小标宋简体" w:hAnsi="方正小标宋_GBK" w:cs="方正小标宋_GBK"/>
          <w:color w:val="000000"/>
          <w:sz w:val="56"/>
          <w:lang w:eastAsia="zh-CN"/>
        </w:rPr>
        <w:t>天津市宝坻区人民检察院</w:t>
      </w:r>
    </w:p>
    <w:p w:rsidR="00252B42" w:rsidRDefault="00252B42" w:rsidP="00252B42">
      <w:pPr>
        <w:jc w:val="center"/>
        <w:rPr>
          <w:rFonts w:ascii="方正小标宋简体" w:eastAsia="方正小标宋简体" w:hAnsi="方正小标宋_GBK" w:cs="方正小标宋_GBK"/>
          <w:color w:val="000000"/>
          <w:sz w:val="56"/>
          <w:lang w:eastAsia="zh-CN"/>
        </w:rPr>
      </w:pPr>
      <w:r>
        <w:rPr>
          <w:rFonts w:ascii="方正小标宋简体" w:eastAsia="方正小标宋简体" w:hAnsi="方正小标宋_GBK" w:cs="方正小标宋_GBK" w:hint="eastAsia"/>
          <w:color w:val="000000"/>
          <w:sz w:val="56"/>
          <w:lang w:eastAsia="zh-CN"/>
        </w:rPr>
        <w:t>项目支出绩效目标表</w:t>
      </w:r>
    </w:p>
    <w:p w:rsidR="00252B42" w:rsidRDefault="00252B42" w:rsidP="00252B42">
      <w:pPr>
        <w:jc w:val="center"/>
        <w:rPr>
          <w:rFonts w:ascii="方正小标宋简体" w:eastAsia="方正小标宋简体" w:hint="eastAsia"/>
          <w:sz w:val="22"/>
        </w:rPr>
      </w:pPr>
      <w:r>
        <w:rPr>
          <w:rFonts w:ascii="方正小标宋简体" w:eastAsia="方正小标宋简体" w:hAnsi="方正小标宋_GBK" w:cs="方正小标宋_GBK" w:hint="eastAsia"/>
          <w:color w:val="000000"/>
          <w:sz w:val="48"/>
          <w:lang w:val="uk-UA"/>
        </w:rPr>
        <w:t>（</w:t>
      </w:r>
      <w:r>
        <w:rPr>
          <w:rFonts w:ascii="方正小标宋简体" w:eastAsia="方正小标宋简体" w:hAnsi="方正小标宋_GBK" w:cs="方正小标宋_GBK" w:hint="eastAsia"/>
          <w:color w:val="000000"/>
          <w:sz w:val="48"/>
          <w:lang w:eastAsia="zh-CN"/>
        </w:rPr>
        <w:t>2024年</w:t>
      </w:r>
      <w:r>
        <w:rPr>
          <w:rFonts w:ascii="方正小标宋简体" w:eastAsia="方正小标宋简体" w:hAnsi="方正小标宋_GBK" w:cs="方正小标宋_GBK" w:hint="eastAsia"/>
          <w:color w:val="000000"/>
          <w:sz w:val="48"/>
          <w:lang w:val="uk-UA"/>
        </w:rPr>
        <w:t>）</w:t>
      </w:r>
    </w:p>
    <w:p w:rsidR="000E4BCA" w:rsidRPr="00252B42" w:rsidRDefault="000E4BCA">
      <w:pPr>
        <w:jc w:val="center"/>
        <w:sectPr w:rsidR="000E4BCA" w:rsidRPr="00252B42">
          <w:pgSz w:w="11900" w:h="16840"/>
          <w:pgMar w:top="1984" w:right="1304" w:bottom="1134" w:left="1304" w:header="720" w:footer="720" w:gutter="0"/>
          <w:cols w:space="720"/>
          <w:titlePg/>
        </w:sectPr>
      </w:pPr>
    </w:p>
    <w:p w:rsidR="000E4BCA" w:rsidRDefault="0034667B">
      <w:pPr>
        <w:jc w:val="center"/>
      </w:pPr>
      <w:r>
        <w:rPr>
          <w:rFonts w:ascii="方正小标宋_GBK" w:eastAsia="方正小标宋_GBK" w:hAnsi="方正小标宋_GBK" w:cs="方正小标宋_GBK"/>
          <w:sz w:val="36"/>
        </w:rPr>
        <w:lastRenderedPageBreak/>
        <w:t xml:space="preserve"> </w:t>
      </w:r>
    </w:p>
    <w:p w:rsidR="000E4BCA" w:rsidRDefault="0034667B">
      <w:pPr>
        <w:jc w:val="center"/>
        <w:outlineLvl w:val="0"/>
      </w:pPr>
      <w:r>
        <w:rPr>
          <w:rFonts w:ascii="方正小标宋_GBK" w:eastAsia="方正小标宋_GBK" w:hAnsi="方正小标宋_GBK" w:cs="方正小标宋_GBK"/>
          <w:sz w:val="36"/>
        </w:rPr>
        <w:t>目</w:t>
      </w:r>
      <w:r>
        <w:rPr>
          <w:rFonts w:ascii="方正小标宋_GBK" w:eastAsia="方正小标宋_GBK" w:hAnsi="方正小标宋_GBK" w:cs="方正小标宋_GBK"/>
          <w:sz w:val="36"/>
        </w:rPr>
        <w:t xml:space="preserve">    </w:t>
      </w:r>
      <w:r>
        <w:rPr>
          <w:rFonts w:ascii="方正小标宋_GBK" w:eastAsia="方正小标宋_GBK" w:hAnsi="方正小标宋_GBK" w:cs="方正小标宋_GBK"/>
          <w:sz w:val="36"/>
        </w:rPr>
        <w:t>录</w:t>
      </w:r>
    </w:p>
    <w:p w:rsidR="00252B42" w:rsidRDefault="00252B42">
      <w:pPr>
        <w:pStyle w:val="40"/>
        <w:tabs>
          <w:tab w:val="right" w:pos="9282"/>
        </w:tabs>
        <w:rPr>
          <w:rFonts w:asciiTheme="minorHAnsi" w:eastAsiaTheme="minorEastAsia" w:hAnsiTheme="minorHAnsi" w:cstheme="minorBidi"/>
          <w:noProof/>
          <w:kern w:val="2"/>
          <w:sz w:val="21"/>
          <w:szCs w:val="22"/>
          <w:lang w:eastAsia="zh-CN"/>
        </w:rPr>
      </w:pPr>
      <w:r>
        <w:rPr>
          <w:rFonts w:eastAsia="方正仿宋_GBK"/>
          <w:color w:val="000000"/>
          <w:sz w:val="28"/>
        </w:rPr>
        <w:fldChar w:fldCharType="begin"/>
      </w:r>
      <w:r>
        <w:rPr>
          <w:rFonts w:eastAsia="方正仿宋_GBK"/>
          <w:color w:val="000000"/>
          <w:sz w:val="28"/>
        </w:rPr>
        <w:instrText xml:space="preserve"> TOC \o "4-4" \n \h \z \u </w:instrText>
      </w:r>
      <w:r>
        <w:rPr>
          <w:rFonts w:eastAsia="方正仿宋_GBK"/>
          <w:color w:val="000000"/>
          <w:sz w:val="28"/>
        </w:rPr>
        <w:fldChar w:fldCharType="separate"/>
      </w:r>
      <w:hyperlink w:anchor="_Toc157676450" w:history="1"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1.2024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年检察业务信息化运维项目</w:t>
        </w:r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-2024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中央绩效目标表</w:t>
        </w:r>
      </w:hyperlink>
    </w:p>
    <w:p w:rsidR="00252B42" w:rsidRDefault="00252B42">
      <w:pPr>
        <w:pStyle w:val="40"/>
        <w:tabs>
          <w:tab w:val="right" w:pos="9282"/>
        </w:tabs>
        <w:rPr>
          <w:rFonts w:asciiTheme="minorHAnsi" w:eastAsiaTheme="minorEastAsia" w:hAnsiTheme="minorHAnsi" w:cstheme="minorBidi"/>
          <w:noProof/>
          <w:kern w:val="2"/>
          <w:sz w:val="21"/>
          <w:szCs w:val="22"/>
          <w:lang w:eastAsia="zh-CN"/>
        </w:rPr>
      </w:pPr>
      <w:hyperlink w:anchor="_Toc157676451" w:history="1"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2.2024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年检察业务购买服务项目</w:t>
        </w:r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-2024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市级绩效目标表</w:t>
        </w:r>
      </w:hyperlink>
    </w:p>
    <w:p w:rsidR="00252B42" w:rsidRDefault="00252B42">
      <w:pPr>
        <w:pStyle w:val="40"/>
        <w:tabs>
          <w:tab w:val="right" w:pos="9282"/>
        </w:tabs>
        <w:rPr>
          <w:rFonts w:asciiTheme="minorHAnsi" w:eastAsiaTheme="minorEastAsia" w:hAnsiTheme="minorHAnsi" w:cstheme="minorBidi"/>
          <w:noProof/>
          <w:kern w:val="2"/>
          <w:sz w:val="21"/>
          <w:szCs w:val="22"/>
          <w:lang w:eastAsia="zh-CN"/>
        </w:rPr>
      </w:pPr>
      <w:hyperlink w:anchor="_Toc157676452" w:history="1"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3.2024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年检察业务购买服务项目</w:t>
        </w:r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-2024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中央绩效目标表</w:t>
        </w:r>
      </w:hyperlink>
    </w:p>
    <w:p w:rsidR="00252B42" w:rsidRDefault="00252B42">
      <w:pPr>
        <w:pStyle w:val="40"/>
        <w:tabs>
          <w:tab w:val="right" w:pos="9282"/>
        </w:tabs>
        <w:rPr>
          <w:rFonts w:asciiTheme="minorHAnsi" w:eastAsiaTheme="minorEastAsia" w:hAnsiTheme="minorHAnsi" w:cstheme="minorBidi"/>
          <w:noProof/>
          <w:kern w:val="2"/>
          <w:sz w:val="21"/>
          <w:szCs w:val="22"/>
          <w:lang w:eastAsia="zh-CN"/>
        </w:rPr>
      </w:pPr>
      <w:hyperlink w:anchor="_Toc157676453" w:history="1"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4.2024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年检察业务经费项目</w:t>
        </w:r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-2024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中央绩效目标表</w:t>
        </w:r>
      </w:hyperlink>
    </w:p>
    <w:p w:rsidR="00252B42" w:rsidRDefault="00252B42">
      <w:pPr>
        <w:pStyle w:val="40"/>
        <w:tabs>
          <w:tab w:val="right" w:pos="9282"/>
        </w:tabs>
        <w:rPr>
          <w:rFonts w:asciiTheme="minorHAnsi" w:eastAsiaTheme="minorEastAsia" w:hAnsiTheme="minorHAnsi" w:cstheme="minorBidi"/>
          <w:noProof/>
          <w:kern w:val="2"/>
          <w:sz w:val="21"/>
          <w:szCs w:val="22"/>
          <w:lang w:eastAsia="zh-CN"/>
        </w:rPr>
      </w:pPr>
      <w:hyperlink w:anchor="_Toc157676454" w:history="1"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5.2024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年检察业务装备购置项目</w:t>
        </w:r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-2024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中央绩效目标表</w:t>
        </w:r>
      </w:hyperlink>
    </w:p>
    <w:p w:rsidR="00252B42" w:rsidRDefault="00252B42">
      <w:pPr>
        <w:pStyle w:val="40"/>
        <w:tabs>
          <w:tab w:val="right" w:pos="9282"/>
        </w:tabs>
        <w:rPr>
          <w:rFonts w:asciiTheme="minorHAnsi" w:eastAsiaTheme="minorEastAsia" w:hAnsiTheme="minorHAnsi" w:cstheme="minorBidi"/>
          <w:noProof/>
          <w:kern w:val="2"/>
          <w:sz w:val="21"/>
          <w:szCs w:val="22"/>
          <w:lang w:eastAsia="zh-CN"/>
        </w:rPr>
      </w:pPr>
      <w:hyperlink w:anchor="_Toc157676455" w:history="1"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6.2024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年司法救助项目</w:t>
        </w:r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-2024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中央绩效目标表</w:t>
        </w:r>
      </w:hyperlink>
    </w:p>
    <w:p w:rsidR="00252B42" w:rsidRDefault="00252B42">
      <w:pPr>
        <w:pStyle w:val="40"/>
        <w:tabs>
          <w:tab w:val="right" w:pos="9282"/>
        </w:tabs>
        <w:rPr>
          <w:rFonts w:asciiTheme="minorHAnsi" w:eastAsiaTheme="minorEastAsia" w:hAnsiTheme="minorHAnsi" w:cstheme="minorBidi"/>
          <w:noProof/>
          <w:kern w:val="2"/>
          <w:sz w:val="21"/>
          <w:szCs w:val="22"/>
          <w:lang w:eastAsia="zh-CN"/>
        </w:rPr>
      </w:pPr>
      <w:hyperlink w:anchor="_Toc157676456" w:history="1"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7.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办案业务经费</w:t>
        </w:r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-2023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中央绩效目标表</w:t>
        </w:r>
      </w:hyperlink>
    </w:p>
    <w:p w:rsidR="00252B42" w:rsidRDefault="00252B42">
      <w:pPr>
        <w:pStyle w:val="40"/>
        <w:tabs>
          <w:tab w:val="right" w:pos="9282"/>
        </w:tabs>
        <w:rPr>
          <w:rFonts w:asciiTheme="minorHAnsi" w:eastAsiaTheme="minorEastAsia" w:hAnsiTheme="minorHAnsi" w:cstheme="minorBidi"/>
          <w:noProof/>
          <w:kern w:val="2"/>
          <w:sz w:val="21"/>
          <w:szCs w:val="22"/>
          <w:lang w:eastAsia="zh-CN"/>
        </w:rPr>
      </w:pPr>
      <w:hyperlink w:anchor="_Toc157676457" w:history="1"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8.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检察事务运维服务经费</w:t>
        </w:r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-2023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中央绩效目标表</w:t>
        </w:r>
      </w:hyperlink>
    </w:p>
    <w:p w:rsidR="00252B42" w:rsidRDefault="00252B42">
      <w:pPr>
        <w:pStyle w:val="40"/>
        <w:tabs>
          <w:tab w:val="right" w:pos="9282"/>
        </w:tabs>
        <w:rPr>
          <w:rFonts w:asciiTheme="minorHAnsi" w:eastAsiaTheme="minorEastAsia" w:hAnsiTheme="minorHAnsi" w:cstheme="minorBidi"/>
          <w:noProof/>
          <w:kern w:val="2"/>
          <w:sz w:val="21"/>
          <w:szCs w:val="22"/>
          <w:lang w:eastAsia="zh-CN"/>
        </w:rPr>
      </w:pPr>
      <w:hyperlink w:anchor="_Toc157676458" w:history="1"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9.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检察业务费及业务装备经费</w:t>
        </w:r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-2023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中央绩效目标表</w:t>
        </w:r>
      </w:hyperlink>
    </w:p>
    <w:p w:rsidR="00252B42" w:rsidRDefault="00252B42">
      <w:pPr>
        <w:pStyle w:val="40"/>
        <w:tabs>
          <w:tab w:val="right" w:pos="9282"/>
        </w:tabs>
        <w:rPr>
          <w:rFonts w:asciiTheme="minorHAnsi" w:eastAsiaTheme="minorEastAsia" w:hAnsiTheme="minorHAnsi" w:cstheme="minorBidi"/>
          <w:noProof/>
          <w:kern w:val="2"/>
          <w:sz w:val="21"/>
          <w:szCs w:val="22"/>
          <w:lang w:eastAsia="zh-CN"/>
        </w:rPr>
      </w:pPr>
      <w:hyperlink w:anchor="_Toc157676459" w:history="1"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10.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业务装备经费</w:t>
        </w:r>
        <w:r w:rsidRPr="00640F06">
          <w:rPr>
            <w:rStyle w:val="a4"/>
            <w:rFonts w:ascii="方正仿宋_GBK" w:eastAsia="方正仿宋_GBK" w:hAnsi="方正仿宋_GBK" w:cs="方正仿宋_GBK"/>
            <w:noProof/>
          </w:rPr>
          <w:t>-2023</w:t>
        </w:r>
        <w:r w:rsidRPr="00640F06">
          <w:rPr>
            <w:rStyle w:val="a4"/>
            <w:rFonts w:ascii="方正仿宋_GBK" w:eastAsia="方正仿宋_GBK" w:hAnsi="方正仿宋_GBK" w:cs="方正仿宋_GBK" w:hint="eastAsia"/>
            <w:noProof/>
          </w:rPr>
          <w:t>中央绩效目标表</w:t>
        </w:r>
      </w:hyperlink>
    </w:p>
    <w:p w:rsidR="000E4BCA" w:rsidRDefault="00252B42">
      <w:pPr>
        <w:sectPr w:rsidR="000E4BCA">
          <w:footerReference w:type="even" r:id="rId32"/>
          <w:footerReference w:type="default" r:id="rId33"/>
          <w:pgSz w:w="11900" w:h="16840"/>
          <w:pgMar w:top="1984" w:right="1304" w:bottom="1134" w:left="1304" w:header="720" w:footer="720" w:gutter="0"/>
          <w:pgNumType w:start="1"/>
          <w:cols w:space="720"/>
        </w:sectPr>
      </w:pPr>
      <w:r>
        <w:rPr>
          <w:rFonts w:eastAsia="方正仿宋_GBK"/>
          <w:color w:val="000000"/>
          <w:sz w:val="28"/>
        </w:rPr>
        <w:fldChar w:fldCharType="end"/>
      </w:r>
    </w:p>
    <w:p w:rsidR="000E4BCA" w:rsidRDefault="0034667B">
      <w:pPr>
        <w:jc w:val="center"/>
      </w:pPr>
      <w:r>
        <w:rPr>
          <w:rFonts w:ascii="方正小标宋_GBK" w:eastAsia="方正小标宋_GBK" w:hAnsi="方正小标宋_GBK" w:cs="方正小标宋_GBK"/>
          <w:sz w:val="44"/>
        </w:rPr>
        <w:lastRenderedPageBreak/>
        <w:t xml:space="preserve"> </w:t>
      </w:r>
    </w:p>
    <w:p w:rsidR="000E4BCA" w:rsidRDefault="000E4BCA">
      <w:pPr>
        <w:jc w:val="center"/>
      </w:pPr>
    </w:p>
    <w:p w:rsidR="000E4BCA" w:rsidRDefault="0034667B">
      <w:pPr>
        <w:ind w:firstLine="560"/>
        <w:outlineLvl w:val="3"/>
      </w:pPr>
      <w:bookmarkStart w:id="0" w:name="_Toc157676450"/>
      <w:r>
        <w:rPr>
          <w:rFonts w:ascii="方正仿宋_GBK" w:eastAsia="方正仿宋_GBK" w:hAnsi="方正仿宋_GBK" w:cs="方正仿宋_GBK"/>
          <w:sz w:val="28"/>
        </w:rPr>
        <w:t>1.2024</w:t>
      </w:r>
      <w:r>
        <w:rPr>
          <w:rFonts w:ascii="方正仿宋_GBK" w:eastAsia="方正仿宋_GBK" w:hAnsi="方正仿宋_GBK" w:cs="方正仿宋_GBK"/>
          <w:sz w:val="28"/>
        </w:rPr>
        <w:t>年检察业务信息化运维项目</w:t>
      </w:r>
      <w:r>
        <w:rPr>
          <w:rFonts w:ascii="方正仿宋_GBK" w:eastAsia="方正仿宋_GBK" w:hAnsi="方正仿宋_GBK" w:cs="方正仿宋_GBK"/>
          <w:sz w:val="28"/>
        </w:rPr>
        <w:t>-2024</w:t>
      </w:r>
      <w:r>
        <w:rPr>
          <w:rFonts w:ascii="方正仿宋_GBK" w:eastAsia="方正仿宋_GBK" w:hAnsi="方正仿宋_GBK" w:cs="方正仿宋_GBK"/>
          <w:sz w:val="28"/>
        </w:rPr>
        <w:t>中央绩效目标表</w:t>
      </w:r>
      <w:bookmarkEnd w:id="0"/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FFFFFF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1587"/>
        <w:gridCol w:w="1843"/>
        <w:gridCol w:w="1276"/>
        <w:gridCol w:w="1276"/>
      </w:tblGrid>
      <w:tr w:rsidR="00252B42" w:rsidTr="00252B42">
        <w:trPr>
          <w:trHeight w:val="397"/>
          <w:jc w:val="center"/>
        </w:trPr>
        <w:tc>
          <w:tcPr>
            <w:tcW w:w="8589" w:type="dxa"/>
            <w:gridSpan w:val="6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5"/>
            </w:pPr>
            <w:r>
              <w:t>266101</w:t>
            </w:r>
            <w:r>
              <w:t>天津市宝坻区人民检察院</w:t>
            </w:r>
          </w:p>
        </w:tc>
        <w:tc>
          <w:tcPr>
            <w:tcW w:w="1276" w:type="dxa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4"/>
            </w:pPr>
            <w:r>
              <w:t>单位：万元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项目名称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2024</w:t>
            </w:r>
            <w:r>
              <w:t>年检察业务信息化运维项目</w:t>
            </w:r>
            <w:r>
              <w:t>-2024</w:t>
            </w:r>
            <w:r>
              <w:t>中央</w:t>
            </w:r>
          </w:p>
        </w:tc>
      </w:tr>
      <w:tr w:rsidR="000E4BCA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1"/>
            </w:pPr>
            <w:r>
              <w:t>预算规模及资金用途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预算数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9.90</w:t>
            </w:r>
          </w:p>
        </w:tc>
        <w:tc>
          <w:tcPr>
            <w:tcW w:w="1587" w:type="dxa"/>
            <w:vAlign w:val="center"/>
          </w:tcPr>
          <w:p w:rsidR="000E4BCA" w:rsidRDefault="0034667B">
            <w:pPr>
              <w:pStyle w:val="1"/>
            </w:pPr>
            <w:r>
              <w:t>其中：财政</w:t>
            </w:r>
            <w:r>
              <w:t xml:space="preserve">    </w:t>
            </w:r>
            <w:r>
              <w:t>资金</w:t>
            </w:r>
          </w:p>
        </w:tc>
        <w:tc>
          <w:tcPr>
            <w:tcW w:w="1843" w:type="dxa"/>
            <w:vAlign w:val="center"/>
          </w:tcPr>
          <w:p w:rsidR="000E4BCA" w:rsidRDefault="0034667B">
            <w:pPr>
              <w:pStyle w:val="2"/>
            </w:pPr>
            <w:r>
              <w:t>9.90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其他资金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 xml:space="preserve"> 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</w:tcPr>
          <w:p w:rsidR="000E4BCA" w:rsidRDefault="000E4BCA"/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用于我院信息化技术运维服务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绩效目标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1.</w:t>
            </w:r>
            <w:r>
              <w:t>做好信息化技术运维服务</w:t>
            </w:r>
            <w:r>
              <w:tab/>
            </w:r>
            <w:r>
              <w:t>，提升我院办案办公实效</w:t>
            </w:r>
            <w:r>
              <w:tab/>
            </w:r>
            <w:r>
              <w:tab/>
            </w:r>
            <w:r>
              <w:tab/>
            </w:r>
            <w:r>
              <w:tab/>
            </w:r>
            <w:r>
              <w:tab/>
            </w:r>
          </w:p>
        </w:tc>
      </w:tr>
    </w:tbl>
    <w:p w:rsidR="000E4BCA" w:rsidRDefault="0034667B">
      <w:pPr>
        <w:spacing w:line="2" w:lineRule="exact"/>
        <w:jc w:val="center"/>
      </w:pPr>
      <w:r>
        <w:rPr>
          <w:rFonts w:ascii="方正书宋_GBK" w:eastAsia="方正书宋_GBK" w:hAnsi="方正书宋_GBK" w:cs="方正书宋_GBK"/>
          <w:sz w:val="21"/>
        </w:rPr>
        <w:t xml:space="preserve"> </w:t>
      </w:r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3430"/>
        <w:gridCol w:w="2551"/>
      </w:tblGrid>
      <w:tr w:rsidR="00252B42" w:rsidTr="00252B42">
        <w:trPr>
          <w:trHeight w:val="397"/>
          <w:tblHeader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一级指标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二级指标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1"/>
            </w:pPr>
            <w:r>
              <w:t>三级指标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1"/>
            </w:pPr>
            <w:r>
              <w:t>绩效指标描述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1"/>
            </w:pPr>
            <w:r>
              <w:t>指标值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3"/>
            </w:pPr>
            <w:r>
              <w:t>产出指标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信息化运维服务经费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信息化运维服务经费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≤9.9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数量指标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保障服务部门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保障服务部门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10</w:t>
            </w:r>
            <w:r>
              <w:t>个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质量指标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服务合格率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服务合格率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时效指标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服务及时性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服务及时性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效益指标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社会效益指标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满足办案办公的技术支撑所需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满足办案办公的技术支撑所需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基本满足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满意度指标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服务对象满意度指标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</w:tbl>
    <w:p w:rsidR="000E4BCA" w:rsidRDefault="000E4BCA">
      <w:pPr>
        <w:sectPr w:rsidR="000E4BCA" w:rsidSect="00252B42">
          <w:pgSz w:w="11900" w:h="16840"/>
          <w:pgMar w:top="1984" w:right="1304" w:bottom="1134" w:left="1304" w:header="720" w:footer="720" w:gutter="0"/>
          <w:cols w:space="720"/>
          <w:docGrid w:linePitch="326"/>
        </w:sectPr>
      </w:pPr>
      <w:bookmarkStart w:id="1" w:name="_GoBack"/>
      <w:bookmarkEnd w:id="1"/>
    </w:p>
    <w:p w:rsidR="000E4BCA" w:rsidRDefault="0034667B">
      <w:pPr>
        <w:jc w:val="center"/>
      </w:pPr>
      <w:r>
        <w:rPr>
          <w:rFonts w:ascii="方正仿宋_GBK" w:eastAsia="方正仿宋_GBK" w:hAnsi="方正仿宋_GBK" w:cs="方正仿宋_GBK"/>
          <w:sz w:val="28"/>
        </w:rPr>
        <w:lastRenderedPageBreak/>
        <w:t xml:space="preserve"> </w:t>
      </w:r>
    </w:p>
    <w:p w:rsidR="000E4BCA" w:rsidRDefault="0034667B">
      <w:pPr>
        <w:ind w:firstLine="560"/>
        <w:outlineLvl w:val="3"/>
      </w:pPr>
      <w:bookmarkStart w:id="2" w:name="_Toc157676451"/>
      <w:r>
        <w:rPr>
          <w:rFonts w:ascii="方正仿宋_GBK" w:eastAsia="方正仿宋_GBK" w:hAnsi="方正仿宋_GBK" w:cs="方正仿宋_GBK"/>
          <w:sz w:val="28"/>
        </w:rPr>
        <w:t>2.2024</w:t>
      </w:r>
      <w:r>
        <w:rPr>
          <w:rFonts w:ascii="方正仿宋_GBK" w:eastAsia="方正仿宋_GBK" w:hAnsi="方正仿宋_GBK" w:cs="方正仿宋_GBK"/>
          <w:sz w:val="28"/>
        </w:rPr>
        <w:t>年检察业务购买服务项目</w:t>
      </w:r>
      <w:r>
        <w:rPr>
          <w:rFonts w:ascii="方正仿宋_GBK" w:eastAsia="方正仿宋_GBK" w:hAnsi="方正仿宋_GBK" w:cs="方正仿宋_GBK"/>
          <w:sz w:val="28"/>
        </w:rPr>
        <w:t>-2024</w:t>
      </w:r>
      <w:r>
        <w:rPr>
          <w:rFonts w:ascii="方正仿宋_GBK" w:eastAsia="方正仿宋_GBK" w:hAnsi="方正仿宋_GBK" w:cs="方正仿宋_GBK"/>
          <w:sz w:val="28"/>
        </w:rPr>
        <w:t>市级绩效目标表</w:t>
      </w:r>
      <w:bookmarkEnd w:id="2"/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FFFFFF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1587"/>
        <w:gridCol w:w="1843"/>
        <w:gridCol w:w="1276"/>
        <w:gridCol w:w="1276"/>
      </w:tblGrid>
      <w:tr w:rsidR="00252B42" w:rsidTr="00252B42">
        <w:trPr>
          <w:trHeight w:val="397"/>
          <w:jc w:val="center"/>
        </w:trPr>
        <w:tc>
          <w:tcPr>
            <w:tcW w:w="8589" w:type="dxa"/>
            <w:gridSpan w:val="6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5"/>
            </w:pPr>
            <w:r>
              <w:t>266101</w:t>
            </w:r>
            <w:r>
              <w:t>天津市宝坻区人民检察院</w:t>
            </w:r>
          </w:p>
        </w:tc>
        <w:tc>
          <w:tcPr>
            <w:tcW w:w="1276" w:type="dxa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4"/>
            </w:pPr>
            <w:r>
              <w:t>单位：万元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项目名称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2024</w:t>
            </w:r>
            <w:r>
              <w:t>年检察业务购买服务项目</w:t>
            </w:r>
            <w:r>
              <w:t>-2024</w:t>
            </w:r>
            <w:r>
              <w:t>市级</w:t>
            </w:r>
          </w:p>
        </w:tc>
      </w:tr>
      <w:tr w:rsidR="000E4BCA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1"/>
            </w:pPr>
            <w:r>
              <w:t>预算规模及资金用途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预算数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56.00</w:t>
            </w:r>
          </w:p>
        </w:tc>
        <w:tc>
          <w:tcPr>
            <w:tcW w:w="1587" w:type="dxa"/>
            <w:vAlign w:val="center"/>
          </w:tcPr>
          <w:p w:rsidR="000E4BCA" w:rsidRDefault="0034667B">
            <w:pPr>
              <w:pStyle w:val="1"/>
            </w:pPr>
            <w:r>
              <w:t>其中：财政</w:t>
            </w:r>
            <w:r>
              <w:t xml:space="preserve">    </w:t>
            </w:r>
            <w:r>
              <w:t>资金</w:t>
            </w:r>
          </w:p>
        </w:tc>
        <w:tc>
          <w:tcPr>
            <w:tcW w:w="1843" w:type="dxa"/>
            <w:vAlign w:val="center"/>
          </w:tcPr>
          <w:p w:rsidR="000E4BCA" w:rsidRDefault="0034667B">
            <w:pPr>
              <w:pStyle w:val="2"/>
            </w:pPr>
            <w:r>
              <w:t>56.00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其他资金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 xml:space="preserve"> 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</w:tcPr>
          <w:p w:rsidR="000E4BCA" w:rsidRDefault="000E4BCA"/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用于检察业务购买服务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绩效目标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1.</w:t>
            </w:r>
            <w:r>
              <w:t>做好事务运维管理服务，提升办案办公效果</w:t>
            </w:r>
          </w:p>
        </w:tc>
      </w:tr>
    </w:tbl>
    <w:p w:rsidR="000E4BCA" w:rsidRDefault="0034667B">
      <w:pPr>
        <w:spacing w:line="2" w:lineRule="exact"/>
        <w:jc w:val="center"/>
      </w:pPr>
      <w:r>
        <w:rPr>
          <w:rFonts w:ascii="方正书宋_GBK" w:eastAsia="方正书宋_GBK" w:hAnsi="方正书宋_GBK" w:cs="方正书宋_GBK"/>
          <w:sz w:val="21"/>
        </w:rPr>
        <w:t xml:space="preserve"> </w:t>
      </w:r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3430"/>
        <w:gridCol w:w="2551"/>
      </w:tblGrid>
      <w:tr w:rsidR="00252B42" w:rsidTr="00252B42">
        <w:trPr>
          <w:trHeight w:val="397"/>
          <w:tblHeader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一级指标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二级指标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1"/>
            </w:pPr>
            <w:r>
              <w:t>三级指标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1"/>
            </w:pPr>
            <w:r>
              <w:t>绩效指标描述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1"/>
            </w:pPr>
            <w:r>
              <w:t>指标值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3"/>
            </w:pPr>
            <w:r>
              <w:t>产出指标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新媒体运维服务成本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新媒体运维服务成本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≤8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内控服务成本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内控服务成本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≤9.5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档案数字化外包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档案数字化外包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≤10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网站运维舆情监测成本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网站运维舆情监测成本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≤5.5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密码服务升级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密码服务升级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≤23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数量指标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服务部门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服务部门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10</w:t>
            </w:r>
            <w:r>
              <w:t>个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质量指标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服务合格率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服务合格率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时效指标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服务及时性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服务及时性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效益指标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社会效益指标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提升办案办公效果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提升办案办公效果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明显提升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满意度指标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服务对象满意度指标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</w:tbl>
    <w:p w:rsidR="000E4BCA" w:rsidRDefault="000E4BCA">
      <w:pPr>
        <w:sectPr w:rsidR="000E4BCA">
          <w:pgSz w:w="11900" w:h="16840"/>
          <w:pgMar w:top="1984" w:right="1304" w:bottom="1134" w:left="1304" w:header="720" w:footer="720" w:gutter="0"/>
          <w:cols w:space="720"/>
        </w:sectPr>
      </w:pPr>
    </w:p>
    <w:p w:rsidR="000E4BCA" w:rsidRDefault="0034667B">
      <w:pPr>
        <w:jc w:val="center"/>
      </w:pPr>
      <w:r>
        <w:rPr>
          <w:rFonts w:ascii="方正仿宋_GBK" w:eastAsia="方正仿宋_GBK" w:hAnsi="方正仿宋_GBK" w:cs="方正仿宋_GBK"/>
          <w:sz w:val="28"/>
        </w:rPr>
        <w:lastRenderedPageBreak/>
        <w:t xml:space="preserve"> </w:t>
      </w:r>
    </w:p>
    <w:p w:rsidR="000E4BCA" w:rsidRDefault="0034667B">
      <w:pPr>
        <w:ind w:firstLine="560"/>
        <w:outlineLvl w:val="3"/>
      </w:pPr>
      <w:bookmarkStart w:id="3" w:name="_Toc157676452"/>
      <w:r>
        <w:rPr>
          <w:rFonts w:ascii="方正仿宋_GBK" w:eastAsia="方正仿宋_GBK" w:hAnsi="方正仿宋_GBK" w:cs="方正仿宋_GBK"/>
          <w:sz w:val="28"/>
        </w:rPr>
        <w:t>3.2024</w:t>
      </w:r>
      <w:r>
        <w:rPr>
          <w:rFonts w:ascii="方正仿宋_GBK" w:eastAsia="方正仿宋_GBK" w:hAnsi="方正仿宋_GBK" w:cs="方正仿宋_GBK"/>
          <w:sz w:val="28"/>
        </w:rPr>
        <w:t>年检察业务购买服务项目</w:t>
      </w:r>
      <w:r>
        <w:rPr>
          <w:rFonts w:ascii="方正仿宋_GBK" w:eastAsia="方正仿宋_GBK" w:hAnsi="方正仿宋_GBK" w:cs="方正仿宋_GBK"/>
          <w:sz w:val="28"/>
        </w:rPr>
        <w:t>-2024</w:t>
      </w:r>
      <w:r>
        <w:rPr>
          <w:rFonts w:ascii="方正仿宋_GBK" w:eastAsia="方正仿宋_GBK" w:hAnsi="方正仿宋_GBK" w:cs="方正仿宋_GBK"/>
          <w:sz w:val="28"/>
        </w:rPr>
        <w:t>中央绩效目标表</w:t>
      </w:r>
      <w:bookmarkEnd w:id="3"/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FFFFFF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1587"/>
        <w:gridCol w:w="1843"/>
        <w:gridCol w:w="1276"/>
        <w:gridCol w:w="1276"/>
      </w:tblGrid>
      <w:tr w:rsidR="00252B42" w:rsidTr="00252B42">
        <w:trPr>
          <w:trHeight w:val="397"/>
          <w:jc w:val="center"/>
        </w:trPr>
        <w:tc>
          <w:tcPr>
            <w:tcW w:w="8589" w:type="dxa"/>
            <w:gridSpan w:val="6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5"/>
            </w:pPr>
            <w:r>
              <w:t>266101</w:t>
            </w:r>
            <w:r>
              <w:t>天津市宝坻区人民检察院</w:t>
            </w:r>
          </w:p>
        </w:tc>
        <w:tc>
          <w:tcPr>
            <w:tcW w:w="1276" w:type="dxa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4"/>
            </w:pPr>
            <w:r>
              <w:t>单位：万元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项目名称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2024</w:t>
            </w:r>
            <w:r>
              <w:t>年检察业务购买服务项目</w:t>
            </w:r>
            <w:r>
              <w:t>-2024</w:t>
            </w:r>
            <w:r>
              <w:t>中央</w:t>
            </w:r>
          </w:p>
        </w:tc>
      </w:tr>
      <w:tr w:rsidR="000E4BCA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1"/>
            </w:pPr>
            <w:r>
              <w:t>预算规模及资金用途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预算数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21.60</w:t>
            </w:r>
          </w:p>
        </w:tc>
        <w:tc>
          <w:tcPr>
            <w:tcW w:w="1587" w:type="dxa"/>
            <w:vAlign w:val="center"/>
          </w:tcPr>
          <w:p w:rsidR="000E4BCA" w:rsidRDefault="0034667B">
            <w:pPr>
              <w:pStyle w:val="1"/>
            </w:pPr>
            <w:r>
              <w:t>其中：财政</w:t>
            </w:r>
            <w:r>
              <w:t xml:space="preserve">    </w:t>
            </w:r>
            <w:r>
              <w:t>资金</w:t>
            </w:r>
          </w:p>
        </w:tc>
        <w:tc>
          <w:tcPr>
            <w:tcW w:w="1843" w:type="dxa"/>
            <w:vAlign w:val="center"/>
          </w:tcPr>
          <w:p w:rsidR="000E4BCA" w:rsidRDefault="0034667B">
            <w:pPr>
              <w:pStyle w:val="2"/>
            </w:pPr>
            <w:r>
              <w:t>21.60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其他资金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 xml:space="preserve"> 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</w:tcPr>
          <w:p w:rsidR="000E4BCA" w:rsidRDefault="000E4BCA"/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用于我院业务购买服务项目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绩效目标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1.</w:t>
            </w:r>
            <w:r>
              <w:t>保障办案办公高效运转</w:t>
            </w:r>
          </w:p>
        </w:tc>
      </w:tr>
    </w:tbl>
    <w:p w:rsidR="000E4BCA" w:rsidRDefault="0034667B">
      <w:pPr>
        <w:spacing w:line="2" w:lineRule="exact"/>
        <w:jc w:val="center"/>
      </w:pPr>
      <w:r>
        <w:rPr>
          <w:rFonts w:ascii="方正书宋_GBK" w:eastAsia="方正书宋_GBK" w:hAnsi="方正书宋_GBK" w:cs="方正书宋_GBK"/>
          <w:sz w:val="21"/>
        </w:rPr>
        <w:t xml:space="preserve"> </w:t>
      </w:r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3430"/>
        <w:gridCol w:w="2551"/>
      </w:tblGrid>
      <w:tr w:rsidR="00252B42" w:rsidTr="00252B42">
        <w:trPr>
          <w:trHeight w:val="397"/>
          <w:tblHeader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一级指标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二级指标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1"/>
            </w:pPr>
            <w:r>
              <w:t>三级指标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1"/>
            </w:pPr>
            <w:r>
              <w:t>绩效指标描述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1"/>
            </w:pPr>
            <w:r>
              <w:t>指标值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3"/>
            </w:pPr>
            <w:r>
              <w:t>产出指标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密评升级服务成本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密评升级服务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≤6.9</w:t>
            </w:r>
            <w:r>
              <w:t>万元</w:t>
            </w:r>
          </w:p>
          <w:p w:rsidR="000E4BCA" w:rsidRDefault="000E4BCA">
            <w:pPr>
              <w:pStyle w:val="2"/>
            </w:pP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等保测评经费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等保测评经费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≤6.5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密码测评经费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密码测评经费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≤8.2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数量指标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保障服务部门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保障服务部门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10</w:t>
            </w:r>
            <w:r>
              <w:t>个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质量指标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服务合格率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服务合格率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时效指标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服务及时性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服务及时性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效益指标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社会效益指标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满足办案办公的技术支撑所需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满足办案办公的技术支撑所需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基本满足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满意度指标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服务对象满意度指标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</w:tbl>
    <w:p w:rsidR="000E4BCA" w:rsidRDefault="000E4BCA">
      <w:pPr>
        <w:sectPr w:rsidR="000E4BCA">
          <w:pgSz w:w="11900" w:h="16840"/>
          <w:pgMar w:top="1984" w:right="1304" w:bottom="1134" w:left="1304" w:header="720" w:footer="720" w:gutter="0"/>
          <w:cols w:space="720"/>
        </w:sectPr>
      </w:pPr>
    </w:p>
    <w:p w:rsidR="000E4BCA" w:rsidRDefault="0034667B">
      <w:pPr>
        <w:jc w:val="center"/>
      </w:pPr>
      <w:r>
        <w:rPr>
          <w:rFonts w:ascii="方正仿宋_GBK" w:eastAsia="方正仿宋_GBK" w:hAnsi="方正仿宋_GBK" w:cs="方正仿宋_GBK"/>
          <w:sz w:val="28"/>
        </w:rPr>
        <w:lastRenderedPageBreak/>
        <w:t xml:space="preserve"> </w:t>
      </w:r>
    </w:p>
    <w:p w:rsidR="000E4BCA" w:rsidRDefault="0034667B">
      <w:pPr>
        <w:ind w:firstLine="560"/>
        <w:outlineLvl w:val="3"/>
      </w:pPr>
      <w:bookmarkStart w:id="4" w:name="_Toc157676453"/>
      <w:r>
        <w:rPr>
          <w:rFonts w:ascii="方正仿宋_GBK" w:eastAsia="方正仿宋_GBK" w:hAnsi="方正仿宋_GBK" w:cs="方正仿宋_GBK"/>
          <w:sz w:val="28"/>
        </w:rPr>
        <w:t>4.2024</w:t>
      </w:r>
      <w:r>
        <w:rPr>
          <w:rFonts w:ascii="方正仿宋_GBK" w:eastAsia="方正仿宋_GBK" w:hAnsi="方正仿宋_GBK" w:cs="方正仿宋_GBK"/>
          <w:sz w:val="28"/>
        </w:rPr>
        <w:t>年检察业务经费项目</w:t>
      </w:r>
      <w:r>
        <w:rPr>
          <w:rFonts w:ascii="方正仿宋_GBK" w:eastAsia="方正仿宋_GBK" w:hAnsi="方正仿宋_GBK" w:cs="方正仿宋_GBK"/>
          <w:sz w:val="28"/>
        </w:rPr>
        <w:t>-2024</w:t>
      </w:r>
      <w:r>
        <w:rPr>
          <w:rFonts w:ascii="方正仿宋_GBK" w:eastAsia="方正仿宋_GBK" w:hAnsi="方正仿宋_GBK" w:cs="方正仿宋_GBK"/>
          <w:sz w:val="28"/>
        </w:rPr>
        <w:t>中央绩效目标表</w:t>
      </w:r>
      <w:bookmarkEnd w:id="4"/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FFFFFF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1587"/>
        <w:gridCol w:w="1843"/>
        <w:gridCol w:w="1276"/>
        <w:gridCol w:w="1276"/>
      </w:tblGrid>
      <w:tr w:rsidR="00252B42" w:rsidTr="00252B42">
        <w:trPr>
          <w:trHeight w:val="397"/>
          <w:jc w:val="center"/>
        </w:trPr>
        <w:tc>
          <w:tcPr>
            <w:tcW w:w="8589" w:type="dxa"/>
            <w:gridSpan w:val="6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5"/>
            </w:pPr>
            <w:r>
              <w:t>266101</w:t>
            </w:r>
            <w:r>
              <w:t>天津市宝坻区人民检察院</w:t>
            </w:r>
          </w:p>
        </w:tc>
        <w:tc>
          <w:tcPr>
            <w:tcW w:w="1276" w:type="dxa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4"/>
            </w:pPr>
            <w:r>
              <w:t>单位：万元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项目名称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2024</w:t>
            </w:r>
            <w:r>
              <w:t>年检察业务经费项目</w:t>
            </w:r>
            <w:r>
              <w:t>-2024</w:t>
            </w:r>
            <w:r>
              <w:t>中央</w:t>
            </w:r>
          </w:p>
        </w:tc>
      </w:tr>
      <w:tr w:rsidR="000E4BCA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1"/>
            </w:pPr>
            <w:r>
              <w:t>预算规模及资金用途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预算数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91.00</w:t>
            </w:r>
          </w:p>
        </w:tc>
        <w:tc>
          <w:tcPr>
            <w:tcW w:w="1587" w:type="dxa"/>
            <w:vAlign w:val="center"/>
          </w:tcPr>
          <w:p w:rsidR="000E4BCA" w:rsidRDefault="0034667B">
            <w:pPr>
              <w:pStyle w:val="1"/>
            </w:pPr>
            <w:r>
              <w:t>其中：财政</w:t>
            </w:r>
            <w:r>
              <w:t xml:space="preserve">    </w:t>
            </w:r>
            <w:r>
              <w:t>资金</w:t>
            </w:r>
          </w:p>
        </w:tc>
        <w:tc>
          <w:tcPr>
            <w:tcW w:w="1843" w:type="dxa"/>
            <w:vAlign w:val="center"/>
          </w:tcPr>
          <w:p w:rsidR="000E4BCA" w:rsidRDefault="0034667B">
            <w:pPr>
              <w:pStyle w:val="2"/>
            </w:pPr>
            <w:r>
              <w:t>91.00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其他资金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 xml:space="preserve"> 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</w:tcPr>
          <w:p w:rsidR="000E4BCA" w:rsidRDefault="000E4BCA"/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用于业务费支出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绩效目标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1.</w:t>
            </w:r>
            <w:r>
              <w:t>保障办案办公顺利开展</w:t>
            </w:r>
          </w:p>
        </w:tc>
      </w:tr>
    </w:tbl>
    <w:p w:rsidR="000E4BCA" w:rsidRDefault="0034667B">
      <w:pPr>
        <w:spacing w:line="2" w:lineRule="exact"/>
        <w:jc w:val="center"/>
      </w:pPr>
      <w:r>
        <w:rPr>
          <w:rFonts w:ascii="方正书宋_GBK" w:eastAsia="方正书宋_GBK" w:hAnsi="方正书宋_GBK" w:cs="方正书宋_GBK"/>
          <w:sz w:val="21"/>
        </w:rPr>
        <w:t xml:space="preserve"> </w:t>
      </w:r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3430"/>
        <w:gridCol w:w="2551"/>
      </w:tblGrid>
      <w:tr w:rsidR="00252B42" w:rsidTr="00252B42">
        <w:trPr>
          <w:trHeight w:val="397"/>
          <w:tblHeader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一级指标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二级指标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1"/>
            </w:pPr>
            <w:r>
              <w:t>三级指标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1"/>
            </w:pPr>
            <w:r>
              <w:t>绩效指标描述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1"/>
            </w:pPr>
            <w:r>
              <w:t>指标值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3"/>
            </w:pPr>
            <w:r>
              <w:t>产出指标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数量指标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服务部门数量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服务部门数量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10</w:t>
            </w:r>
            <w:r>
              <w:t>个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质量指标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资金使用合规性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资金使用合规性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时效指标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资金支付及时性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资金支付及时性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办公费及宣传费用成本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办公费及宣传费用成本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≤36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邮电费成本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邮电费成本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≤13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维修维护成本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维修维护成本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≤10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差旅费成本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差旅费成本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≤7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劳务费成本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劳务费成本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≤3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其他商品和服务支出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其他商品和服务支出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≤22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效益指标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社会效益指标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保障办案办公需要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保障办案办公需要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基本保障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满意度指标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服务对象满意度指标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</w:tbl>
    <w:p w:rsidR="000E4BCA" w:rsidRDefault="000E4BCA">
      <w:pPr>
        <w:sectPr w:rsidR="000E4BCA">
          <w:pgSz w:w="11900" w:h="16840"/>
          <w:pgMar w:top="1984" w:right="1304" w:bottom="1134" w:left="1304" w:header="720" w:footer="720" w:gutter="0"/>
          <w:cols w:space="720"/>
        </w:sectPr>
      </w:pPr>
    </w:p>
    <w:p w:rsidR="000E4BCA" w:rsidRDefault="0034667B">
      <w:pPr>
        <w:jc w:val="center"/>
      </w:pPr>
      <w:r>
        <w:rPr>
          <w:rFonts w:ascii="方正仿宋_GBK" w:eastAsia="方正仿宋_GBK" w:hAnsi="方正仿宋_GBK" w:cs="方正仿宋_GBK"/>
          <w:sz w:val="28"/>
        </w:rPr>
        <w:lastRenderedPageBreak/>
        <w:t xml:space="preserve"> </w:t>
      </w:r>
    </w:p>
    <w:p w:rsidR="000E4BCA" w:rsidRDefault="0034667B">
      <w:pPr>
        <w:ind w:firstLine="560"/>
        <w:outlineLvl w:val="3"/>
      </w:pPr>
      <w:bookmarkStart w:id="5" w:name="_Toc157676454"/>
      <w:r>
        <w:rPr>
          <w:rFonts w:ascii="方正仿宋_GBK" w:eastAsia="方正仿宋_GBK" w:hAnsi="方正仿宋_GBK" w:cs="方正仿宋_GBK"/>
          <w:sz w:val="28"/>
        </w:rPr>
        <w:t>5.2024</w:t>
      </w:r>
      <w:r>
        <w:rPr>
          <w:rFonts w:ascii="方正仿宋_GBK" w:eastAsia="方正仿宋_GBK" w:hAnsi="方正仿宋_GBK" w:cs="方正仿宋_GBK"/>
          <w:sz w:val="28"/>
        </w:rPr>
        <w:t>年检察业务装备购置项目</w:t>
      </w:r>
      <w:r>
        <w:rPr>
          <w:rFonts w:ascii="方正仿宋_GBK" w:eastAsia="方正仿宋_GBK" w:hAnsi="方正仿宋_GBK" w:cs="方正仿宋_GBK"/>
          <w:sz w:val="28"/>
        </w:rPr>
        <w:t>-2024</w:t>
      </w:r>
      <w:r>
        <w:rPr>
          <w:rFonts w:ascii="方正仿宋_GBK" w:eastAsia="方正仿宋_GBK" w:hAnsi="方正仿宋_GBK" w:cs="方正仿宋_GBK"/>
          <w:sz w:val="28"/>
        </w:rPr>
        <w:t>中央绩效目标表</w:t>
      </w:r>
      <w:bookmarkEnd w:id="5"/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FFFFFF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1587"/>
        <w:gridCol w:w="1843"/>
        <w:gridCol w:w="1276"/>
        <w:gridCol w:w="1276"/>
      </w:tblGrid>
      <w:tr w:rsidR="00252B42" w:rsidTr="00252B42">
        <w:trPr>
          <w:trHeight w:val="397"/>
          <w:jc w:val="center"/>
        </w:trPr>
        <w:tc>
          <w:tcPr>
            <w:tcW w:w="8589" w:type="dxa"/>
            <w:gridSpan w:val="6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5"/>
            </w:pPr>
            <w:r>
              <w:t>266101</w:t>
            </w:r>
            <w:r>
              <w:t>天津市宝坻区人民检察院</w:t>
            </w:r>
          </w:p>
        </w:tc>
        <w:tc>
          <w:tcPr>
            <w:tcW w:w="1276" w:type="dxa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4"/>
            </w:pPr>
            <w:r>
              <w:t>单位：万元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项目名称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2024</w:t>
            </w:r>
            <w:r>
              <w:t>年检察业务装备购置项目</w:t>
            </w:r>
            <w:r>
              <w:t>-2024</w:t>
            </w:r>
            <w:r>
              <w:t>中央</w:t>
            </w:r>
          </w:p>
        </w:tc>
      </w:tr>
      <w:tr w:rsidR="000E4BCA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1"/>
            </w:pPr>
            <w:r>
              <w:t>预算规模及资金用途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预算数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60.50</w:t>
            </w:r>
          </w:p>
        </w:tc>
        <w:tc>
          <w:tcPr>
            <w:tcW w:w="1587" w:type="dxa"/>
            <w:vAlign w:val="center"/>
          </w:tcPr>
          <w:p w:rsidR="000E4BCA" w:rsidRDefault="0034667B">
            <w:pPr>
              <w:pStyle w:val="1"/>
            </w:pPr>
            <w:r>
              <w:t>其中：财政</w:t>
            </w:r>
            <w:r>
              <w:t xml:space="preserve">    </w:t>
            </w:r>
            <w:r>
              <w:t>资金</w:t>
            </w:r>
          </w:p>
        </w:tc>
        <w:tc>
          <w:tcPr>
            <w:tcW w:w="1843" w:type="dxa"/>
            <w:vAlign w:val="center"/>
          </w:tcPr>
          <w:p w:rsidR="000E4BCA" w:rsidRDefault="0034667B">
            <w:pPr>
              <w:pStyle w:val="2"/>
            </w:pPr>
            <w:r>
              <w:t>60.50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其他资金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 xml:space="preserve"> 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</w:tcPr>
          <w:p w:rsidR="000E4BCA" w:rsidRDefault="000E4BCA"/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购买业务装备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绩效目标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1.</w:t>
            </w:r>
            <w:r>
              <w:t>根据业务开展装备购置，保障办案办公正常运转</w:t>
            </w:r>
          </w:p>
        </w:tc>
      </w:tr>
    </w:tbl>
    <w:p w:rsidR="000E4BCA" w:rsidRDefault="0034667B">
      <w:pPr>
        <w:spacing w:line="2" w:lineRule="exact"/>
        <w:jc w:val="center"/>
      </w:pPr>
      <w:r>
        <w:rPr>
          <w:rFonts w:ascii="方正书宋_GBK" w:eastAsia="方正书宋_GBK" w:hAnsi="方正书宋_GBK" w:cs="方正书宋_GBK"/>
          <w:sz w:val="21"/>
        </w:rPr>
        <w:t xml:space="preserve"> </w:t>
      </w:r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3430"/>
        <w:gridCol w:w="2551"/>
      </w:tblGrid>
      <w:tr w:rsidR="00252B42" w:rsidTr="00252B42">
        <w:trPr>
          <w:trHeight w:val="397"/>
          <w:tblHeader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一级指标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二级指标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1"/>
            </w:pPr>
            <w:r>
              <w:t>三级指标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1"/>
            </w:pPr>
            <w:r>
              <w:t>绩效指标描述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1"/>
            </w:pPr>
            <w:r>
              <w:t>指标值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3"/>
            </w:pPr>
            <w:r>
              <w:t>产出指标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数量指标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服务部门数量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服务部门数量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10</w:t>
            </w:r>
            <w:r>
              <w:t>个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质量指标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资金使用合规性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资金使用合规性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时效指标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资金支付及时性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资金支付及时性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设备购置成本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设备购置成本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≤60.5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效益指标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社会效益指标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保障办案办公需要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保障办案办公需要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基本保障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满意度指标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服务对象满意度指标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</w:tbl>
    <w:p w:rsidR="000E4BCA" w:rsidRDefault="000E4BCA">
      <w:pPr>
        <w:sectPr w:rsidR="000E4BCA">
          <w:pgSz w:w="11900" w:h="16840"/>
          <w:pgMar w:top="1984" w:right="1304" w:bottom="1134" w:left="1304" w:header="720" w:footer="720" w:gutter="0"/>
          <w:cols w:space="720"/>
        </w:sectPr>
      </w:pPr>
    </w:p>
    <w:p w:rsidR="000E4BCA" w:rsidRDefault="0034667B">
      <w:pPr>
        <w:jc w:val="center"/>
      </w:pPr>
      <w:r>
        <w:rPr>
          <w:rFonts w:ascii="方正仿宋_GBK" w:eastAsia="方正仿宋_GBK" w:hAnsi="方正仿宋_GBK" w:cs="方正仿宋_GBK"/>
          <w:sz w:val="28"/>
        </w:rPr>
        <w:lastRenderedPageBreak/>
        <w:t xml:space="preserve"> </w:t>
      </w:r>
    </w:p>
    <w:p w:rsidR="000E4BCA" w:rsidRDefault="0034667B">
      <w:pPr>
        <w:ind w:firstLine="560"/>
        <w:outlineLvl w:val="3"/>
      </w:pPr>
      <w:bookmarkStart w:id="6" w:name="_Toc157676455"/>
      <w:r>
        <w:rPr>
          <w:rFonts w:ascii="方正仿宋_GBK" w:eastAsia="方正仿宋_GBK" w:hAnsi="方正仿宋_GBK" w:cs="方正仿宋_GBK"/>
          <w:sz w:val="28"/>
        </w:rPr>
        <w:t>6.2024</w:t>
      </w:r>
      <w:r>
        <w:rPr>
          <w:rFonts w:ascii="方正仿宋_GBK" w:eastAsia="方正仿宋_GBK" w:hAnsi="方正仿宋_GBK" w:cs="方正仿宋_GBK"/>
          <w:sz w:val="28"/>
        </w:rPr>
        <w:t>年司法救助项目</w:t>
      </w:r>
      <w:r>
        <w:rPr>
          <w:rFonts w:ascii="方正仿宋_GBK" w:eastAsia="方正仿宋_GBK" w:hAnsi="方正仿宋_GBK" w:cs="方正仿宋_GBK"/>
          <w:sz w:val="28"/>
        </w:rPr>
        <w:t>-2024</w:t>
      </w:r>
      <w:r>
        <w:rPr>
          <w:rFonts w:ascii="方正仿宋_GBK" w:eastAsia="方正仿宋_GBK" w:hAnsi="方正仿宋_GBK" w:cs="方正仿宋_GBK"/>
          <w:sz w:val="28"/>
        </w:rPr>
        <w:t>中央绩效目标表</w:t>
      </w:r>
      <w:bookmarkEnd w:id="6"/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FFFFFF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1587"/>
        <w:gridCol w:w="1843"/>
        <w:gridCol w:w="1276"/>
        <w:gridCol w:w="1276"/>
      </w:tblGrid>
      <w:tr w:rsidR="00252B42" w:rsidTr="00252B42">
        <w:trPr>
          <w:trHeight w:val="397"/>
          <w:jc w:val="center"/>
        </w:trPr>
        <w:tc>
          <w:tcPr>
            <w:tcW w:w="8589" w:type="dxa"/>
            <w:gridSpan w:val="6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5"/>
            </w:pPr>
            <w:r>
              <w:t>266101</w:t>
            </w:r>
            <w:r>
              <w:t>天津市宝坻区人民检察院</w:t>
            </w:r>
          </w:p>
        </w:tc>
        <w:tc>
          <w:tcPr>
            <w:tcW w:w="1276" w:type="dxa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4"/>
            </w:pPr>
            <w:r>
              <w:t>单位：万元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项目名称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2024</w:t>
            </w:r>
            <w:r>
              <w:t>年司法救助项目</w:t>
            </w:r>
            <w:r>
              <w:t>-2024</w:t>
            </w:r>
            <w:r>
              <w:t>中央</w:t>
            </w:r>
          </w:p>
        </w:tc>
      </w:tr>
      <w:tr w:rsidR="000E4BCA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1"/>
            </w:pPr>
            <w:r>
              <w:t>预算规模及资金用途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预算数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32.00</w:t>
            </w:r>
          </w:p>
        </w:tc>
        <w:tc>
          <w:tcPr>
            <w:tcW w:w="1587" w:type="dxa"/>
            <w:vAlign w:val="center"/>
          </w:tcPr>
          <w:p w:rsidR="000E4BCA" w:rsidRDefault="0034667B">
            <w:pPr>
              <w:pStyle w:val="1"/>
            </w:pPr>
            <w:r>
              <w:t>其中：财政</w:t>
            </w:r>
            <w:r>
              <w:t xml:space="preserve">    </w:t>
            </w:r>
            <w:r>
              <w:t>资金</w:t>
            </w:r>
          </w:p>
        </w:tc>
        <w:tc>
          <w:tcPr>
            <w:tcW w:w="1843" w:type="dxa"/>
            <w:vAlign w:val="center"/>
          </w:tcPr>
          <w:p w:rsidR="000E4BCA" w:rsidRDefault="0034667B">
            <w:pPr>
              <w:pStyle w:val="2"/>
            </w:pPr>
            <w:r>
              <w:t>32.00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其他资金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 xml:space="preserve"> 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</w:tcPr>
          <w:p w:rsidR="000E4BCA" w:rsidRDefault="000E4BCA"/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用于我院司法救助工作支出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绩效目标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1.</w:t>
            </w:r>
            <w:r>
              <w:t>及时申请、发放司法救助金，通过项目实施为维护社会稳定、伸张公平正义贡献检察力量</w:t>
            </w:r>
          </w:p>
        </w:tc>
      </w:tr>
    </w:tbl>
    <w:p w:rsidR="000E4BCA" w:rsidRDefault="0034667B">
      <w:pPr>
        <w:spacing w:line="2" w:lineRule="exact"/>
        <w:jc w:val="center"/>
      </w:pPr>
      <w:r>
        <w:rPr>
          <w:rFonts w:ascii="方正书宋_GBK" w:eastAsia="方正书宋_GBK" w:hAnsi="方正书宋_GBK" w:cs="方正书宋_GBK"/>
          <w:sz w:val="21"/>
        </w:rPr>
        <w:t xml:space="preserve"> </w:t>
      </w:r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3430"/>
        <w:gridCol w:w="2551"/>
      </w:tblGrid>
      <w:tr w:rsidR="00252B42" w:rsidTr="00252B42">
        <w:trPr>
          <w:trHeight w:val="397"/>
          <w:tblHeader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一级指标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二级指标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1"/>
            </w:pPr>
            <w:r>
              <w:t>三级指标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1"/>
            </w:pPr>
            <w:r>
              <w:t>绩效指标描述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1"/>
            </w:pPr>
            <w:r>
              <w:t>指标值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3"/>
            </w:pPr>
            <w:r>
              <w:t>产出指标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数量指标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救助人员数量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救助人员数量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≥20</w:t>
            </w:r>
            <w:r>
              <w:t>人次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质量指标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救助资金发放合规率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救助资金发放合规率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时效指标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司法救助金发放及时率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司法救助金发放及时率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司法救助金额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司法救助金额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≤32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效益指标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社会效益指标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不断完善救助制度，保障救助对象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不断完善救助制度，保障救助对象权益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明显保障司法救助人权益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满意度指标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服务对象满意度指标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被救助对象满意度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被救助对象满意度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</w:tbl>
    <w:p w:rsidR="000E4BCA" w:rsidRDefault="000E4BCA">
      <w:pPr>
        <w:sectPr w:rsidR="000E4BCA">
          <w:pgSz w:w="11900" w:h="16840"/>
          <w:pgMar w:top="1984" w:right="1304" w:bottom="1134" w:left="1304" w:header="720" w:footer="720" w:gutter="0"/>
          <w:cols w:space="720"/>
        </w:sectPr>
      </w:pPr>
    </w:p>
    <w:p w:rsidR="000E4BCA" w:rsidRDefault="0034667B">
      <w:pPr>
        <w:jc w:val="center"/>
      </w:pPr>
      <w:r>
        <w:rPr>
          <w:rFonts w:ascii="方正仿宋_GBK" w:eastAsia="方正仿宋_GBK" w:hAnsi="方正仿宋_GBK" w:cs="方正仿宋_GBK"/>
          <w:sz w:val="28"/>
        </w:rPr>
        <w:lastRenderedPageBreak/>
        <w:t xml:space="preserve"> </w:t>
      </w:r>
    </w:p>
    <w:p w:rsidR="000E4BCA" w:rsidRDefault="0034667B">
      <w:pPr>
        <w:ind w:firstLine="560"/>
        <w:outlineLvl w:val="3"/>
      </w:pPr>
      <w:bookmarkStart w:id="7" w:name="_Toc157676456"/>
      <w:r>
        <w:rPr>
          <w:rFonts w:ascii="方正仿宋_GBK" w:eastAsia="方正仿宋_GBK" w:hAnsi="方正仿宋_GBK" w:cs="方正仿宋_GBK"/>
          <w:sz w:val="28"/>
        </w:rPr>
        <w:t>7.</w:t>
      </w:r>
      <w:r>
        <w:rPr>
          <w:rFonts w:ascii="方正仿宋_GBK" w:eastAsia="方正仿宋_GBK" w:hAnsi="方正仿宋_GBK" w:cs="方正仿宋_GBK"/>
          <w:sz w:val="28"/>
        </w:rPr>
        <w:t>办案业务经费</w:t>
      </w:r>
      <w:r>
        <w:rPr>
          <w:rFonts w:ascii="方正仿宋_GBK" w:eastAsia="方正仿宋_GBK" w:hAnsi="方正仿宋_GBK" w:cs="方正仿宋_GBK"/>
          <w:sz w:val="28"/>
        </w:rPr>
        <w:t>-2023</w:t>
      </w:r>
      <w:r>
        <w:rPr>
          <w:rFonts w:ascii="方正仿宋_GBK" w:eastAsia="方正仿宋_GBK" w:hAnsi="方正仿宋_GBK" w:cs="方正仿宋_GBK"/>
          <w:sz w:val="28"/>
        </w:rPr>
        <w:t>中央绩效目标表</w:t>
      </w:r>
      <w:bookmarkEnd w:id="7"/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FFFFFF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1587"/>
        <w:gridCol w:w="1843"/>
        <w:gridCol w:w="1276"/>
        <w:gridCol w:w="1276"/>
      </w:tblGrid>
      <w:tr w:rsidR="00252B42" w:rsidTr="00252B42">
        <w:trPr>
          <w:trHeight w:val="397"/>
          <w:jc w:val="center"/>
        </w:trPr>
        <w:tc>
          <w:tcPr>
            <w:tcW w:w="8589" w:type="dxa"/>
            <w:gridSpan w:val="6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5"/>
            </w:pPr>
            <w:r>
              <w:t>266101</w:t>
            </w:r>
            <w:r>
              <w:t>天津市宝坻区人民检察院</w:t>
            </w:r>
          </w:p>
        </w:tc>
        <w:tc>
          <w:tcPr>
            <w:tcW w:w="1276" w:type="dxa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4"/>
            </w:pPr>
            <w:r>
              <w:t>单位：万元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项目名称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办案业务经费</w:t>
            </w:r>
            <w:r>
              <w:t>-2023</w:t>
            </w:r>
            <w:r>
              <w:t>中央</w:t>
            </w:r>
          </w:p>
        </w:tc>
      </w:tr>
      <w:tr w:rsidR="000E4BCA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1"/>
            </w:pPr>
            <w:r>
              <w:t>预算规模及资金用途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预算数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0.29</w:t>
            </w:r>
          </w:p>
        </w:tc>
        <w:tc>
          <w:tcPr>
            <w:tcW w:w="1587" w:type="dxa"/>
            <w:vAlign w:val="center"/>
          </w:tcPr>
          <w:p w:rsidR="000E4BCA" w:rsidRDefault="0034667B">
            <w:pPr>
              <w:pStyle w:val="1"/>
            </w:pPr>
            <w:r>
              <w:t>其中：财政</w:t>
            </w:r>
            <w:r>
              <w:t xml:space="preserve">    </w:t>
            </w:r>
            <w:r>
              <w:t>资金</w:t>
            </w:r>
          </w:p>
        </w:tc>
        <w:tc>
          <w:tcPr>
            <w:tcW w:w="1843" w:type="dxa"/>
            <w:vAlign w:val="center"/>
          </w:tcPr>
          <w:p w:rsidR="000E4BCA" w:rsidRDefault="0034667B">
            <w:pPr>
              <w:pStyle w:val="2"/>
            </w:pPr>
            <w:r>
              <w:t>0.29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其他资金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 xml:space="preserve"> 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</w:tcPr>
          <w:p w:rsidR="000E4BCA" w:rsidRDefault="000E4BCA"/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办案办公支出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绩效目标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1.</w:t>
            </w:r>
            <w:r>
              <w:t>提供资金保障，提升我院办案办公效果</w:t>
            </w:r>
            <w:r>
              <w:tab/>
            </w:r>
            <w:r>
              <w:tab/>
            </w:r>
            <w:r>
              <w:tab/>
            </w:r>
            <w:r>
              <w:tab/>
            </w:r>
            <w:r>
              <w:tab/>
            </w:r>
            <w:r>
              <w:tab/>
            </w:r>
          </w:p>
          <w:p w:rsidR="000E4BCA" w:rsidRDefault="000E4BCA">
            <w:pPr>
              <w:pStyle w:val="2"/>
            </w:pPr>
          </w:p>
        </w:tc>
      </w:tr>
    </w:tbl>
    <w:p w:rsidR="000E4BCA" w:rsidRDefault="0034667B">
      <w:pPr>
        <w:spacing w:line="2" w:lineRule="exact"/>
        <w:jc w:val="center"/>
      </w:pPr>
      <w:r>
        <w:rPr>
          <w:rFonts w:ascii="方正书宋_GBK" w:eastAsia="方正书宋_GBK" w:hAnsi="方正书宋_GBK" w:cs="方正书宋_GBK"/>
          <w:sz w:val="21"/>
        </w:rPr>
        <w:t xml:space="preserve"> </w:t>
      </w:r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3430"/>
        <w:gridCol w:w="2551"/>
      </w:tblGrid>
      <w:tr w:rsidR="00252B42" w:rsidTr="00252B42">
        <w:trPr>
          <w:trHeight w:val="397"/>
          <w:tblHeader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一级指标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二级指标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1"/>
            </w:pPr>
            <w:r>
              <w:t>三级指标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1"/>
            </w:pPr>
            <w:r>
              <w:t>绩效指标描述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1"/>
            </w:pPr>
            <w:r>
              <w:t>指标值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3"/>
            </w:pPr>
            <w:r>
              <w:t>产出指标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数量指标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服务部门数量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服务部门数量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10</w:t>
            </w:r>
            <w:r>
              <w:t>个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质量指标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资金使用合规性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资金使用合规性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时效指标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资金支付及时性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资金支付及时性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差旅费成本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差旅费成本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≤0.29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效益指标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社会效益指标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保障办案办公需要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保障办案办公需要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基本保障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满意度指标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服务对象满意度指标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</w:tbl>
    <w:p w:rsidR="000E4BCA" w:rsidRDefault="000E4BCA">
      <w:pPr>
        <w:sectPr w:rsidR="000E4BCA">
          <w:pgSz w:w="11900" w:h="16840"/>
          <w:pgMar w:top="1984" w:right="1304" w:bottom="1134" w:left="1304" w:header="720" w:footer="720" w:gutter="0"/>
          <w:cols w:space="720"/>
        </w:sectPr>
      </w:pPr>
    </w:p>
    <w:p w:rsidR="000E4BCA" w:rsidRDefault="0034667B">
      <w:pPr>
        <w:jc w:val="center"/>
      </w:pPr>
      <w:r>
        <w:rPr>
          <w:rFonts w:ascii="方正仿宋_GBK" w:eastAsia="方正仿宋_GBK" w:hAnsi="方正仿宋_GBK" w:cs="方正仿宋_GBK"/>
          <w:sz w:val="28"/>
        </w:rPr>
        <w:lastRenderedPageBreak/>
        <w:t xml:space="preserve"> </w:t>
      </w:r>
    </w:p>
    <w:p w:rsidR="000E4BCA" w:rsidRDefault="0034667B">
      <w:pPr>
        <w:ind w:firstLine="560"/>
        <w:outlineLvl w:val="3"/>
      </w:pPr>
      <w:bookmarkStart w:id="8" w:name="_Toc157676457"/>
      <w:r>
        <w:rPr>
          <w:rFonts w:ascii="方正仿宋_GBK" w:eastAsia="方正仿宋_GBK" w:hAnsi="方正仿宋_GBK" w:cs="方正仿宋_GBK"/>
          <w:sz w:val="28"/>
        </w:rPr>
        <w:t>8.</w:t>
      </w:r>
      <w:r>
        <w:rPr>
          <w:rFonts w:ascii="方正仿宋_GBK" w:eastAsia="方正仿宋_GBK" w:hAnsi="方正仿宋_GBK" w:cs="方正仿宋_GBK"/>
          <w:sz w:val="28"/>
        </w:rPr>
        <w:t>检察事务运维服务经费</w:t>
      </w:r>
      <w:r>
        <w:rPr>
          <w:rFonts w:ascii="方正仿宋_GBK" w:eastAsia="方正仿宋_GBK" w:hAnsi="方正仿宋_GBK" w:cs="方正仿宋_GBK"/>
          <w:sz w:val="28"/>
        </w:rPr>
        <w:t>-2023</w:t>
      </w:r>
      <w:r>
        <w:rPr>
          <w:rFonts w:ascii="方正仿宋_GBK" w:eastAsia="方正仿宋_GBK" w:hAnsi="方正仿宋_GBK" w:cs="方正仿宋_GBK"/>
          <w:sz w:val="28"/>
        </w:rPr>
        <w:t>中央绩效目标表</w:t>
      </w:r>
      <w:bookmarkEnd w:id="8"/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FFFFFF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1587"/>
        <w:gridCol w:w="1843"/>
        <w:gridCol w:w="1276"/>
        <w:gridCol w:w="1276"/>
      </w:tblGrid>
      <w:tr w:rsidR="00252B42" w:rsidTr="00252B42">
        <w:trPr>
          <w:trHeight w:val="397"/>
          <w:jc w:val="center"/>
        </w:trPr>
        <w:tc>
          <w:tcPr>
            <w:tcW w:w="8589" w:type="dxa"/>
            <w:gridSpan w:val="6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5"/>
            </w:pPr>
            <w:r>
              <w:t>266101</w:t>
            </w:r>
            <w:r>
              <w:t>天津市宝坻区人民检察院</w:t>
            </w:r>
          </w:p>
        </w:tc>
        <w:tc>
          <w:tcPr>
            <w:tcW w:w="1276" w:type="dxa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4"/>
            </w:pPr>
            <w:r>
              <w:t>单位：万元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项目名称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检察事务运维服务经费</w:t>
            </w:r>
            <w:r>
              <w:t>-2023</w:t>
            </w:r>
            <w:r>
              <w:t>中央</w:t>
            </w:r>
          </w:p>
        </w:tc>
      </w:tr>
      <w:tr w:rsidR="000E4BCA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1"/>
            </w:pPr>
            <w:r>
              <w:t>预算规模及资金用途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预算数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0.69</w:t>
            </w:r>
          </w:p>
        </w:tc>
        <w:tc>
          <w:tcPr>
            <w:tcW w:w="1587" w:type="dxa"/>
            <w:vAlign w:val="center"/>
          </w:tcPr>
          <w:p w:rsidR="000E4BCA" w:rsidRDefault="0034667B">
            <w:pPr>
              <w:pStyle w:val="1"/>
            </w:pPr>
            <w:r>
              <w:t>其中：财政</w:t>
            </w:r>
            <w:r>
              <w:t xml:space="preserve">    </w:t>
            </w:r>
            <w:r>
              <w:t>资金</w:t>
            </w:r>
          </w:p>
        </w:tc>
        <w:tc>
          <w:tcPr>
            <w:tcW w:w="1843" w:type="dxa"/>
            <w:vAlign w:val="center"/>
          </w:tcPr>
          <w:p w:rsidR="000E4BCA" w:rsidRDefault="0034667B">
            <w:pPr>
              <w:pStyle w:val="2"/>
            </w:pPr>
            <w:r>
              <w:t>0.69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其他资金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 xml:space="preserve"> 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</w:tcPr>
          <w:p w:rsidR="000E4BCA" w:rsidRDefault="000E4BCA"/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事务运维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绩效目标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1.</w:t>
            </w:r>
            <w:r>
              <w:t>做好事务运维管理服务，提升办案办公效果</w:t>
            </w:r>
          </w:p>
        </w:tc>
      </w:tr>
    </w:tbl>
    <w:p w:rsidR="000E4BCA" w:rsidRDefault="0034667B">
      <w:pPr>
        <w:spacing w:line="2" w:lineRule="exact"/>
        <w:jc w:val="center"/>
      </w:pPr>
      <w:r>
        <w:rPr>
          <w:rFonts w:ascii="方正书宋_GBK" w:eastAsia="方正书宋_GBK" w:hAnsi="方正书宋_GBK" w:cs="方正书宋_GBK"/>
          <w:sz w:val="21"/>
        </w:rPr>
        <w:t xml:space="preserve"> </w:t>
      </w:r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3430"/>
        <w:gridCol w:w="2551"/>
      </w:tblGrid>
      <w:tr w:rsidR="00252B42" w:rsidTr="00252B42">
        <w:trPr>
          <w:trHeight w:val="397"/>
          <w:tblHeader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一级指标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二级指标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1"/>
            </w:pPr>
            <w:r>
              <w:t>三级指标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1"/>
            </w:pPr>
            <w:r>
              <w:t>绩效指标描述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1"/>
            </w:pPr>
            <w:r>
              <w:t>指标值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3"/>
            </w:pPr>
            <w:r>
              <w:t>产出指标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新媒体、网站运维等运维服务成本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新媒体、网站运维等运维服务成本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≤0.69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数量指标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服务部门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服务部门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10</w:t>
            </w:r>
            <w:r>
              <w:t>个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质量指标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服务合格率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服务合格率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时效指标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服务及时性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服务及时性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效益指标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社会效益指标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提升办案办公效果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提升办案办公效果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明显提升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满意度指标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服务对象满意度指标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</w:tbl>
    <w:p w:rsidR="000E4BCA" w:rsidRDefault="000E4BCA">
      <w:pPr>
        <w:sectPr w:rsidR="000E4BCA">
          <w:pgSz w:w="11900" w:h="16840"/>
          <w:pgMar w:top="1984" w:right="1304" w:bottom="1134" w:left="1304" w:header="720" w:footer="720" w:gutter="0"/>
          <w:cols w:space="720"/>
        </w:sectPr>
      </w:pPr>
    </w:p>
    <w:p w:rsidR="000E4BCA" w:rsidRDefault="0034667B">
      <w:pPr>
        <w:jc w:val="center"/>
      </w:pPr>
      <w:r>
        <w:rPr>
          <w:rFonts w:ascii="方正仿宋_GBK" w:eastAsia="方正仿宋_GBK" w:hAnsi="方正仿宋_GBK" w:cs="方正仿宋_GBK"/>
          <w:sz w:val="28"/>
        </w:rPr>
        <w:lastRenderedPageBreak/>
        <w:t xml:space="preserve"> </w:t>
      </w:r>
    </w:p>
    <w:p w:rsidR="000E4BCA" w:rsidRDefault="0034667B">
      <w:pPr>
        <w:ind w:firstLine="560"/>
        <w:outlineLvl w:val="3"/>
      </w:pPr>
      <w:bookmarkStart w:id="9" w:name="_Toc157676458"/>
      <w:r>
        <w:rPr>
          <w:rFonts w:ascii="方正仿宋_GBK" w:eastAsia="方正仿宋_GBK" w:hAnsi="方正仿宋_GBK" w:cs="方正仿宋_GBK"/>
          <w:sz w:val="28"/>
        </w:rPr>
        <w:t>9.</w:t>
      </w:r>
      <w:r>
        <w:rPr>
          <w:rFonts w:ascii="方正仿宋_GBK" w:eastAsia="方正仿宋_GBK" w:hAnsi="方正仿宋_GBK" w:cs="方正仿宋_GBK"/>
          <w:sz w:val="28"/>
        </w:rPr>
        <w:t>检察业务费及业务装备经费</w:t>
      </w:r>
      <w:r>
        <w:rPr>
          <w:rFonts w:ascii="方正仿宋_GBK" w:eastAsia="方正仿宋_GBK" w:hAnsi="方正仿宋_GBK" w:cs="方正仿宋_GBK"/>
          <w:sz w:val="28"/>
        </w:rPr>
        <w:t>-2023</w:t>
      </w:r>
      <w:r>
        <w:rPr>
          <w:rFonts w:ascii="方正仿宋_GBK" w:eastAsia="方正仿宋_GBK" w:hAnsi="方正仿宋_GBK" w:cs="方正仿宋_GBK"/>
          <w:sz w:val="28"/>
        </w:rPr>
        <w:t>中央绩效目标表</w:t>
      </w:r>
      <w:bookmarkEnd w:id="9"/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FFFFFF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1587"/>
        <w:gridCol w:w="1843"/>
        <w:gridCol w:w="1276"/>
        <w:gridCol w:w="1276"/>
      </w:tblGrid>
      <w:tr w:rsidR="00252B42" w:rsidTr="00252B42">
        <w:trPr>
          <w:trHeight w:val="397"/>
          <w:jc w:val="center"/>
        </w:trPr>
        <w:tc>
          <w:tcPr>
            <w:tcW w:w="8589" w:type="dxa"/>
            <w:gridSpan w:val="6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5"/>
            </w:pPr>
            <w:r>
              <w:t>266101</w:t>
            </w:r>
            <w:r>
              <w:t>天津市宝坻区人民检察院</w:t>
            </w:r>
          </w:p>
        </w:tc>
        <w:tc>
          <w:tcPr>
            <w:tcW w:w="1276" w:type="dxa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4"/>
            </w:pPr>
            <w:r>
              <w:t>单位：万元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项目名称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检察业务费及业务装备经费</w:t>
            </w:r>
            <w:r>
              <w:t>-2023</w:t>
            </w:r>
            <w:r>
              <w:t>中央</w:t>
            </w:r>
          </w:p>
        </w:tc>
      </w:tr>
      <w:tr w:rsidR="000E4BCA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1"/>
            </w:pPr>
            <w:r>
              <w:t>预算规模及资金用途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预算数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0.79</w:t>
            </w:r>
          </w:p>
        </w:tc>
        <w:tc>
          <w:tcPr>
            <w:tcW w:w="1587" w:type="dxa"/>
            <w:vAlign w:val="center"/>
          </w:tcPr>
          <w:p w:rsidR="000E4BCA" w:rsidRDefault="0034667B">
            <w:pPr>
              <w:pStyle w:val="1"/>
            </w:pPr>
            <w:r>
              <w:t>其中：财政</w:t>
            </w:r>
            <w:r>
              <w:t xml:space="preserve">    </w:t>
            </w:r>
            <w:r>
              <w:t>资金</w:t>
            </w:r>
          </w:p>
        </w:tc>
        <w:tc>
          <w:tcPr>
            <w:tcW w:w="1843" w:type="dxa"/>
            <w:vAlign w:val="center"/>
          </w:tcPr>
          <w:p w:rsidR="000E4BCA" w:rsidRDefault="0034667B">
            <w:pPr>
              <w:pStyle w:val="2"/>
            </w:pPr>
            <w:r>
              <w:t>0.79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其他资金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 xml:space="preserve"> 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</w:tcPr>
          <w:p w:rsidR="000E4BCA" w:rsidRDefault="000E4BCA"/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检察业务费及业务装备费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绩效目标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1.</w:t>
            </w:r>
            <w:r>
              <w:t>提供资金保障，提升我院办案办公效果</w:t>
            </w:r>
          </w:p>
        </w:tc>
      </w:tr>
    </w:tbl>
    <w:p w:rsidR="000E4BCA" w:rsidRDefault="0034667B">
      <w:pPr>
        <w:spacing w:line="2" w:lineRule="exact"/>
        <w:jc w:val="center"/>
      </w:pPr>
      <w:r>
        <w:rPr>
          <w:rFonts w:ascii="方正书宋_GBK" w:eastAsia="方正书宋_GBK" w:hAnsi="方正书宋_GBK" w:cs="方正书宋_GBK"/>
          <w:sz w:val="21"/>
        </w:rPr>
        <w:t xml:space="preserve"> </w:t>
      </w:r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3430"/>
        <w:gridCol w:w="2551"/>
      </w:tblGrid>
      <w:tr w:rsidR="00252B42" w:rsidTr="00252B42">
        <w:trPr>
          <w:trHeight w:val="397"/>
          <w:tblHeader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一级指标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二级指标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1"/>
            </w:pPr>
            <w:r>
              <w:t>三级指标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1"/>
            </w:pPr>
            <w:r>
              <w:t>绩效指标描述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1"/>
            </w:pPr>
            <w:r>
              <w:t>指标值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3"/>
            </w:pPr>
            <w:r>
              <w:t>产出指标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数量指标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服务部门数量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服务部门数量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10</w:t>
            </w:r>
            <w:r>
              <w:t>个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质量指标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资金使用合规性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资金使用合规性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时效指标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资金支付及时性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资金支付及时性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办公费及宣传费用成本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办公费及宣传费用成本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≤0.01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差旅费成本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差旅费成本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≤0.14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劳务费成本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劳务费成本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≤0.43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设备购置成本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设备购置成本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≤0.21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效益指标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社会效益指标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保障办案办公需要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保障办案办公需要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基本保障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满意度指标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服务对象满意度指标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</w:tbl>
    <w:p w:rsidR="000E4BCA" w:rsidRDefault="000E4BCA">
      <w:pPr>
        <w:sectPr w:rsidR="000E4BCA">
          <w:pgSz w:w="11900" w:h="16840"/>
          <w:pgMar w:top="1984" w:right="1304" w:bottom="1134" w:left="1304" w:header="720" w:footer="720" w:gutter="0"/>
          <w:cols w:space="720"/>
        </w:sectPr>
      </w:pPr>
    </w:p>
    <w:p w:rsidR="000E4BCA" w:rsidRDefault="0034667B">
      <w:pPr>
        <w:jc w:val="center"/>
      </w:pPr>
      <w:r>
        <w:rPr>
          <w:rFonts w:ascii="方正仿宋_GBK" w:eastAsia="方正仿宋_GBK" w:hAnsi="方正仿宋_GBK" w:cs="方正仿宋_GBK"/>
          <w:sz w:val="28"/>
        </w:rPr>
        <w:lastRenderedPageBreak/>
        <w:t xml:space="preserve"> </w:t>
      </w:r>
    </w:p>
    <w:p w:rsidR="000E4BCA" w:rsidRDefault="0034667B">
      <w:pPr>
        <w:ind w:firstLine="560"/>
        <w:outlineLvl w:val="3"/>
      </w:pPr>
      <w:bookmarkStart w:id="10" w:name="_Toc157676459"/>
      <w:r>
        <w:rPr>
          <w:rFonts w:ascii="方正仿宋_GBK" w:eastAsia="方正仿宋_GBK" w:hAnsi="方正仿宋_GBK" w:cs="方正仿宋_GBK"/>
          <w:sz w:val="28"/>
        </w:rPr>
        <w:t>10.</w:t>
      </w:r>
      <w:r>
        <w:rPr>
          <w:rFonts w:ascii="方正仿宋_GBK" w:eastAsia="方正仿宋_GBK" w:hAnsi="方正仿宋_GBK" w:cs="方正仿宋_GBK"/>
          <w:sz w:val="28"/>
        </w:rPr>
        <w:t>业务装备经费</w:t>
      </w:r>
      <w:r>
        <w:rPr>
          <w:rFonts w:ascii="方正仿宋_GBK" w:eastAsia="方正仿宋_GBK" w:hAnsi="方正仿宋_GBK" w:cs="方正仿宋_GBK"/>
          <w:sz w:val="28"/>
        </w:rPr>
        <w:t>-2023</w:t>
      </w:r>
      <w:r>
        <w:rPr>
          <w:rFonts w:ascii="方正仿宋_GBK" w:eastAsia="方正仿宋_GBK" w:hAnsi="方正仿宋_GBK" w:cs="方正仿宋_GBK"/>
          <w:sz w:val="28"/>
        </w:rPr>
        <w:t>中央绩效目标表</w:t>
      </w:r>
      <w:bookmarkEnd w:id="10"/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FFFFFF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1587"/>
        <w:gridCol w:w="1843"/>
        <w:gridCol w:w="1276"/>
        <w:gridCol w:w="1276"/>
      </w:tblGrid>
      <w:tr w:rsidR="00252B42" w:rsidTr="00252B42">
        <w:trPr>
          <w:trHeight w:val="397"/>
          <w:jc w:val="center"/>
        </w:trPr>
        <w:tc>
          <w:tcPr>
            <w:tcW w:w="8589" w:type="dxa"/>
            <w:gridSpan w:val="6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5"/>
            </w:pPr>
            <w:r>
              <w:t>266101</w:t>
            </w:r>
            <w:r>
              <w:t>天津市宝坻区人民检察院</w:t>
            </w:r>
          </w:p>
        </w:tc>
        <w:tc>
          <w:tcPr>
            <w:tcW w:w="1276" w:type="dxa"/>
            <w:tcBorders>
              <w:top w:val="single" w:sz="6" w:space="0" w:color="FFFFFF"/>
              <w:left w:val="single" w:sz="6" w:space="0" w:color="FFFFFF"/>
              <w:right w:val="single" w:sz="6" w:space="0" w:color="FFFFFF"/>
            </w:tcBorders>
            <w:vAlign w:val="center"/>
          </w:tcPr>
          <w:p w:rsidR="000E4BCA" w:rsidRDefault="0034667B">
            <w:pPr>
              <w:pStyle w:val="4"/>
            </w:pPr>
            <w:r>
              <w:t>单位：万元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项目名称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业务装备经费</w:t>
            </w:r>
            <w:r>
              <w:t>-2023</w:t>
            </w:r>
            <w:r>
              <w:t>中央</w:t>
            </w:r>
          </w:p>
        </w:tc>
      </w:tr>
      <w:tr w:rsidR="000E4BCA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1"/>
            </w:pPr>
            <w:r>
              <w:t>预算规模及资金用途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预算数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0.27</w:t>
            </w:r>
          </w:p>
        </w:tc>
        <w:tc>
          <w:tcPr>
            <w:tcW w:w="1587" w:type="dxa"/>
            <w:vAlign w:val="center"/>
          </w:tcPr>
          <w:p w:rsidR="000E4BCA" w:rsidRDefault="0034667B">
            <w:pPr>
              <w:pStyle w:val="1"/>
            </w:pPr>
            <w:r>
              <w:t>其中：财政</w:t>
            </w:r>
            <w:r>
              <w:t xml:space="preserve">    </w:t>
            </w:r>
            <w:r>
              <w:t>资金</w:t>
            </w:r>
          </w:p>
        </w:tc>
        <w:tc>
          <w:tcPr>
            <w:tcW w:w="1843" w:type="dxa"/>
            <w:vAlign w:val="center"/>
          </w:tcPr>
          <w:p w:rsidR="000E4BCA" w:rsidRDefault="0034667B">
            <w:pPr>
              <w:pStyle w:val="2"/>
            </w:pPr>
            <w:r>
              <w:t>0.27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其他资金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 xml:space="preserve"> 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</w:tcPr>
          <w:p w:rsidR="000E4BCA" w:rsidRDefault="000E4BCA"/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设备购置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绩效目标</w:t>
            </w:r>
          </w:p>
        </w:tc>
        <w:tc>
          <w:tcPr>
            <w:tcW w:w="8589" w:type="dxa"/>
            <w:gridSpan w:val="6"/>
            <w:vAlign w:val="center"/>
          </w:tcPr>
          <w:p w:rsidR="000E4BCA" w:rsidRDefault="0034667B">
            <w:pPr>
              <w:pStyle w:val="2"/>
            </w:pPr>
            <w:r>
              <w:t>1.</w:t>
            </w:r>
            <w:r>
              <w:t>提供资金保障，提升我院办案办公效果</w:t>
            </w:r>
            <w:r>
              <w:tab/>
            </w:r>
            <w:r>
              <w:tab/>
            </w:r>
            <w:r>
              <w:tab/>
            </w:r>
            <w:r>
              <w:tab/>
            </w:r>
            <w:r>
              <w:tab/>
            </w:r>
            <w:r>
              <w:tab/>
            </w:r>
          </w:p>
          <w:p w:rsidR="000E4BCA" w:rsidRDefault="000E4BCA">
            <w:pPr>
              <w:pStyle w:val="2"/>
            </w:pPr>
          </w:p>
        </w:tc>
      </w:tr>
    </w:tbl>
    <w:p w:rsidR="000E4BCA" w:rsidRDefault="0034667B">
      <w:pPr>
        <w:spacing w:line="2" w:lineRule="exact"/>
        <w:jc w:val="center"/>
      </w:pPr>
      <w:r>
        <w:rPr>
          <w:rFonts w:ascii="方正书宋_GBK" w:eastAsia="方正书宋_GBK" w:hAnsi="方正书宋_GBK" w:cs="方正书宋_GBK"/>
          <w:sz w:val="21"/>
        </w:rPr>
        <w:t xml:space="preserve"> </w:t>
      </w:r>
    </w:p>
    <w:tbl>
      <w:tblPr>
        <w:tblW w:w="0" w:type="auto"/>
        <w:jc w:val="center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6" w:space="0" w:color="000000"/>
          <w:insideV w:val="single" w:sz="6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1276"/>
        <w:gridCol w:w="1276"/>
        <w:gridCol w:w="1332"/>
        <w:gridCol w:w="3430"/>
        <w:gridCol w:w="2551"/>
      </w:tblGrid>
      <w:tr w:rsidR="00252B42" w:rsidTr="00252B42">
        <w:trPr>
          <w:trHeight w:val="397"/>
          <w:tblHeader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一级指标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1"/>
            </w:pPr>
            <w:r>
              <w:t>二级指标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1"/>
            </w:pPr>
            <w:r>
              <w:t>三级指标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1"/>
            </w:pPr>
            <w:r>
              <w:t>绩效指标描述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1"/>
            </w:pPr>
            <w:r>
              <w:t>指标值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 w:val="restart"/>
            <w:vAlign w:val="center"/>
          </w:tcPr>
          <w:p w:rsidR="000E4BCA" w:rsidRDefault="0034667B">
            <w:pPr>
              <w:pStyle w:val="3"/>
            </w:pPr>
            <w:r>
              <w:t>产出指标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数量指标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服务部门数量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服务部门数量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10</w:t>
            </w:r>
            <w:r>
              <w:t>个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质量指标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资金使用合规性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资金使用合规性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时效指标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资金支付及时性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资金支付及时性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Merge/>
            <w:vAlign w:val="center"/>
          </w:tcPr>
          <w:p w:rsidR="000E4BCA" w:rsidRDefault="000E4BCA"/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成本指标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设备购置成本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设备购置成本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≤0.27</w:t>
            </w:r>
            <w:r>
              <w:t>万元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效益指标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社会效益指标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保障办案办公需要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保障办案办公需要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基本保障</w:t>
            </w:r>
          </w:p>
        </w:tc>
      </w:tr>
      <w:tr w:rsidR="00252B42" w:rsidTr="00252B42">
        <w:trPr>
          <w:trHeight w:val="369"/>
          <w:jc w:val="center"/>
        </w:trPr>
        <w:tc>
          <w:tcPr>
            <w:tcW w:w="1276" w:type="dxa"/>
            <w:vAlign w:val="center"/>
          </w:tcPr>
          <w:p w:rsidR="000E4BCA" w:rsidRDefault="0034667B">
            <w:pPr>
              <w:pStyle w:val="3"/>
            </w:pPr>
            <w:r>
              <w:t>满意度指标</w:t>
            </w:r>
          </w:p>
        </w:tc>
        <w:tc>
          <w:tcPr>
            <w:tcW w:w="1276" w:type="dxa"/>
            <w:vAlign w:val="center"/>
          </w:tcPr>
          <w:p w:rsidR="000E4BCA" w:rsidRDefault="0034667B">
            <w:pPr>
              <w:pStyle w:val="2"/>
            </w:pPr>
            <w:r>
              <w:t>服务对象满意度指标</w:t>
            </w:r>
          </w:p>
        </w:tc>
        <w:tc>
          <w:tcPr>
            <w:tcW w:w="1332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3430" w:type="dxa"/>
            <w:vAlign w:val="center"/>
          </w:tcPr>
          <w:p w:rsidR="000E4BCA" w:rsidRDefault="0034667B">
            <w:pPr>
              <w:pStyle w:val="2"/>
            </w:pPr>
            <w:r>
              <w:t>干警满意度</w:t>
            </w:r>
          </w:p>
        </w:tc>
        <w:tc>
          <w:tcPr>
            <w:tcW w:w="2551" w:type="dxa"/>
            <w:vAlign w:val="center"/>
          </w:tcPr>
          <w:p w:rsidR="000E4BCA" w:rsidRDefault="0034667B">
            <w:pPr>
              <w:pStyle w:val="2"/>
            </w:pPr>
            <w:r>
              <w:t>≥95%</w:t>
            </w:r>
          </w:p>
        </w:tc>
      </w:tr>
    </w:tbl>
    <w:p w:rsidR="000E4BCA" w:rsidRDefault="000E4BCA"/>
    <w:sectPr w:rsidR="000E4BCA">
      <w:pgSz w:w="11900" w:h="16840"/>
      <w:pgMar w:top="1984" w:right="1304" w:bottom="1134" w:left="1304" w:header="720" w:footer="720" w:gutter="0"/>
      <w:cols w:space="720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endnote w:type="separator" w:id="-1">
    <w:p w:rsidR="0034667B" w:rsidRDefault="0034667B">
      <w:r>
        <w:separator/>
      </w:r>
    </w:p>
  </w:endnote>
  <w:endnote w:type="continuationSeparator" w:id="0">
    <w:p w:rsidR="0034667B" w:rsidRDefault="0034667B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宋体">
    <w:altName w:val="SimSun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方正仿宋_GBK">
    <w:altName w:val="Arial Unicode MS"/>
    <w:panose1 w:val="00000000000000000000"/>
    <w:charset w:val="86"/>
    <w:family w:val="roman"/>
    <w:notTrueType/>
    <w:pitch w:val="default"/>
  </w:font>
  <w:font w:name="方正书宋_GBK">
    <w:altName w:val="Arial Unicode MS"/>
    <w:panose1 w:val="00000000000000000000"/>
    <w:charset w:val="86"/>
    <w:family w:val="roman"/>
    <w:notTrueType/>
    <w:pitch w:val="default"/>
  </w:font>
  <w:font w:name="方正小标宋简体">
    <w:panose1 w:val="03000509000000000000"/>
    <w:charset w:val="86"/>
    <w:family w:val="script"/>
    <w:pitch w:val="fixed"/>
    <w:sig w:usb0="00000001" w:usb1="080E0000" w:usb2="00000010" w:usb3="00000000" w:csb0="00040000" w:csb1="00000000"/>
  </w:font>
  <w:font w:name="方正小标宋_GBK">
    <w:altName w:val="Arial Unicode MS"/>
    <w:panose1 w:val="00000000000000000000"/>
    <w:charset w:val="86"/>
    <w:family w:val="roman"/>
    <w:notTrueType/>
    <w:pitch w:val="default"/>
  </w:font>
  <w:font w:name="Calibri">
    <w:panose1 w:val="020F0502020204030204"/>
    <w:charset w:val="00"/>
    <w:family w:val="swiss"/>
    <w:pitch w:val="variable"/>
    <w:sig w:usb0="E10002FF" w:usb1="4000ACFF" w:usb2="00000009" w:usb3="00000000" w:csb0="0000019F" w:csb1="00000000"/>
  </w:font>
  <w:font w:name="Calibri Light">
    <w:panose1 w:val="020F0302020204030204"/>
    <w:charset w:val="00"/>
    <w:family w:val="swiss"/>
    <w:pitch w:val="variable"/>
    <w:sig w:usb0="A00002EF" w:usb1="4000207B" w:usb2="00000000" w:usb3="00000000" w:csb0="0000019F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p w:rsidR="000E4BCA" w:rsidRDefault="0034667B">
    <w:r>
      <w:fldChar w:fldCharType="begin"/>
    </w:r>
    <w:r>
      <w:instrText>PAGE "page number"</w:instrText>
    </w:r>
    <w:r>
      <w:fldChar w:fldCharType="separate"/>
    </w:r>
    <w:r w:rsidR="00252B42">
      <w:rPr>
        <w:noProof/>
      </w:rPr>
      <w:t>2</w:t>
    </w:r>
    <w:r>
      <w:fldChar w:fldCharType="end"/>
    </w:r>
  </w:p>
</w:ftr>
</file>

<file path=word/footer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p w:rsidR="000E4BCA" w:rsidRDefault="000E4BCA">
    <w:pPr>
      <w:jc w:val="right"/>
    </w:pPr>
  </w:p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footnote w:type="separator" w:id="-1">
    <w:p w:rsidR="0034667B" w:rsidRDefault="0034667B">
      <w:r>
        <w:separator/>
      </w:r>
    </w:p>
  </w:footnote>
  <w:footnote w:type="continuationSeparator" w:id="0">
    <w:p w:rsidR="0034667B" w:rsidRDefault="0034667B"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abstractNum w:abstractNumId="0">
    <w:nsid w:val="000605BA"/>
    <w:multiLevelType w:val="multilevel"/>
    <w:tmpl w:val="D7684A84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1">
    <w:nsid w:val="005E5328"/>
    <w:multiLevelType w:val="multilevel"/>
    <w:tmpl w:val="F1586710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2">
    <w:nsid w:val="0A273A02"/>
    <w:multiLevelType w:val="multilevel"/>
    <w:tmpl w:val="4FBAF7E2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3">
    <w:nsid w:val="0EB14E6E"/>
    <w:multiLevelType w:val="multilevel"/>
    <w:tmpl w:val="489E2406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4">
    <w:nsid w:val="0EF04F52"/>
    <w:multiLevelType w:val="multilevel"/>
    <w:tmpl w:val="9CD66304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5">
    <w:nsid w:val="12851F94"/>
    <w:multiLevelType w:val="multilevel"/>
    <w:tmpl w:val="4720EFDE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6">
    <w:nsid w:val="15AF7ED0"/>
    <w:multiLevelType w:val="multilevel"/>
    <w:tmpl w:val="7FEE4792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7">
    <w:nsid w:val="19574A98"/>
    <w:multiLevelType w:val="multilevel"/>
    <w:tmpl w:val="C1A69FC2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8">
    <w:nsid w:val="1A28391E"/>
    <w:multiLevelType w:val="multilevel"/>
    <w:tmpl w:val="C78E320A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9">
    <w:nsid w:val="1B293329"/>
    <w:multiLevelType w:val="multilevel"/>
    <w:tmpl w:val="F8D009E2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10">
    <w:nsid w:val="1CA758B3"/>
    <w:multiLevelType w:val="multilevel"/>
    <w:tmpl w:val="2C2864D4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11">
    <w:nsid w:val="1E1242A3"/>
    <w:multiLevelType w:val="multilevel"/>
    <w:tmpl w:val="47F84CB4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12">
    <w:nsid w:val="20995554"/>
    <w:multiLevelType w:val="multilevel"/>
    <w:tmpl w:val="8C8C7C0C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13">
    <w:nsid w:val="23802E77"/>
    <w:multiLevelType w:val="multilevel"/>
    <w:tmpl w:val="9968B04C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14">
    <w:nsid w:val="23925F99"/>
    <w:multiLevelType w:val="multilevel"/>
    <w:tmpl w:val="5B7E53F0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15">
    <w:nsid w:val="248B29DF"/>
    <w:multiLevelType w:val="multilevel"/>
    <w:tmpl w:val="EFE27A5C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16">
    <w:nsid w:val="26636CF3"/>
    <w:multiLevelType w:val="multilevel"/>
    <w:tmpl w:val="D65E86F8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17">
    <w:nsid w:val="416D3E87"/>
    <w:multiLevelType w:val="multilevel"/>
    <w:tmpl w:val="2042FE86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18">
    <w:nsid w:val="4B1E0540"/>
    <w:multiLevelType w:val="multilevel"/>
    <w:tmpl w:val="1DAA5BDA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19">
    <w:nsid w:val="4D1B590B"/>
    <w:multiLevelType w:val="multilevel"/>
    <w:tmpl w:val="76D41944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20">
    <w:nsid w:val="4EFE33DD"/>
    <w:multiLevelType w:val="multilevel"/>
    <w:tmpl w:val="B48CECAC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21">
    <w:nsid w:val="4F302DB7"/>
    <w:multiLevelType w:val="multilevel"/>
    <w:tmpl w:val="F5A68A92"/>
    <w:lvl w:ilvl="0">
      <w:start w:val="1"/>
      <w:numFmt w:val="bullet"/>
      <w:lvlText w:val=""/>
      <w:lvlJc w:val="left"/>
      <w:pPr>
        <w:ind w:left="1080" w:hanging="360"/>
      </w:pPr>
      <w:rPr>
        <w:rFonts w:ascii="Symbol" w:eastAsia="Symbol" w:hAnsi="Symbol" w:cs="Symbol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"/>
      <w:lvlJc w:val="left"/>
      <w:pPr>
        <w:ind w:left="2520" w:hanging="360"/>
      </w:pPr>
      <w:rPr>
        <w:rFonts w:ascii="Wingdings" w:eastAsia="Wingdings" w:hAnsi="Wingdings" w:cs="Wingdings"/>
      </w:rPr>
    </w:lvl>
    <w:lvl w:ilvl="3">
      <w:start w:val="1"/>
      <w:numFmt w:val="bullet"/>
      <w:lvlText w:val=""/>
      <w:lvlJc w:val="left"/>
      <w:pPr>
        <w:ind w:left="3240" w:hanging="360"/>
      </w:pPr>
      <w:rPr>
        <w:rFonts w:ascii="Symbol" w:eastAsia="Symbol" w:hAnsi="Symbol" w:cs="Symbol"/>
      </w:rPr>
    </w:lvl>
    <w:lvl w:ilvl="4">
      <w:start w:val="1"/>
      <w:numFmt w:val="bullet"/>
      <w:lvlText w:val="o"/>
      <w:lvlJc w:val="left"/>
      <w:pPr>
        <w:ind w:left="396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"/>
      <w:lvlJc w:val="left"/>
      <w:pPr>
        <w:ind w:left="4680" w:hanging="360"/>
      </w:pPr>
      <w:rPr>
        <w:rFonts w:ascii="Wingdings" w:eastAsia="Wingdings" w:hAnsi="Wingdings" w:cs="Wingdings"/>
      </w:rPr>
    </w:lvl>
    <w:lvl w:ilvl="6">
      <w:start w:val="1"/>
      <w:numFmt w:val="bullet"/>
      <w:lvlText w:val=""/>
      <w:lvlJc w:val="left"/>
      <w:pPr>
        <w:ind w:left="5400" w:hanging="360"/>
      </w:pPr>
      <w:rPr>
        <w:rFonts w:ascii="Symbol" w:eastAsia="Symbol" w:hAnsi="Symbol" w:cs="Symbol"/>
      </w:rPr>
    </w:lvl>
    <w:lvl w:ilvl="7">
      <w:start w:val="1"/>
      <w:numFmt w:val="bullet"/>
      <w:lvlText w:val="o"/>
      <w:lvlJc w:val="left"/>
      <w:pPr>
        <w:ind w:left="612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"/>
      <w:lvlJc w:val="left"/>
      <w:pPr>
        <w:ind w:left="6840" w:hanging="360"/>
      </w:pPr>
      <w:rPr>
        <w:rFonts w:ascii="Wingdings" w:eastAsia="Wingdings" w:hAnsi="Wingdings" w:cs="Wingdings"/>
      </w:rPr>
    </w:lvl>
  </w:abstractNum>
  <w:abstractNum w:abstractNumId="22">
    <w:nsid w:val="57BD2782"/>
    <w:multiLevelType w:val="multilevel"/>
    <w:tmpl w:val="B20E4986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23">
    <w:nsid w:val="60381E7E"/>
    <w:multiLevelType w:val="multilevel"/>
    <w:tmpl w:val="DE143658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24">
    <w:nsid w:val="6D912029"/>
    <w:multiLevelType w:val="multilevel"/>
    <w:tmpl w:val="080C124A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abstractNum w:abstractNumId="25">
    <w:nsid w:val="76A90428"/>
    <w:multiLevelType w:val="multilevel"/>
    <w:tmpl w:val="3F089B76"/>
    <w:lvl w:ilvl="0">
      <w:start w:val="1"/>
      <w:numFmt w:val="decimal"/>
      <w:lvlText w:val="%1."/>
      <w:lvlJc w:val="left"/>
      <w:pPr>
        <w:ind w:left="108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right"/>
      <w:pPr>
        <w:ind w:left="1800" w:hanging="360"/>
      </w:pPr>
      <w:rPr>
        <w:rFonts w:ascii="Times New Roman" w:eastAsia="Times New Roman" w:hAnsi="Times New Roman" w:cs="Times New Roman"/>
      </w:rPr>
    </w:lvl>
    <w:lvl w:ilvl="2">
      <w:start w:val="1"/>
      <w:numFmt w:val="lowerRoman"/>
      <w:lvlText w:val="%3."/>
      <w:lvlJc w:val="left"/>
      <w:pPr>
        <w:ind w:left="2520" w:hanging="360"/>
      </w:pPr>
      <w:rPr>
        <w:rFonts w:ascii="Times New Roman" w:eastAsia="Times New Roman" w:hAnsi="Times New Roman"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ascii="Times New Roman" w:eastAsia="Times New Roman" w:hAnsi="Times New Roman" w:cs="Times New Roman"/>
      </w:rPr>
    </w:lvl>
    <w:lvl w:ilvl="4">
      <w:start w:val="1"/>
      <w:numFmt w:val="lowerLetter"/>
      <w:lvlText w:val="%5."/>
      <w:lvlJc w:val="right"/>
      <w:pPr>
        <w:ind w:left="3960" w:hanging="360"/>
      </w:pPr>
      <w:rPr>
        <w:rFonts w:ascii="Times New Roman" w:eastAsia="Times New Roman" w:hAnsi="Times New Roman" w:cs="Times New Roman"/>
      </w:rPr>
    </w:lvl>
    <w:lvl w:ilvl="5">
      <w:start w:val="1"/>
      <w:numFmt w:val="lowerRoman"/>
      <w:lvlText w:val="%6."/>
      <w:lvlJc w:val="left"/>
      <w:pPr>
        <w:ind w:left="4680" w:hanging="360"/>
      </w:pPr>
      <w:rPr>
        <w:rFonts w:ascii="Times New Roman" w:eastAsia="Times New Roman" w:hAnsi="Times New Roman"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ascii="Times New Roman" w:eastAsia="Times New Roman" w:hAnsi="Times New Roman" w:cs="Times New Roman"/>
      </w:rPr>
    </w:lvl>
    <w:lvl w:ilvl="7">
      <w:start w:val="1"/>
      <w:numFmt w:val="lowerLetter"/>
      <w:lvlText w:val="%8."/>
      <w:lvlJc w:val="right"/>
      <w:pPr>
        <w:ind w:left="6120" w:hanging="360"/>
      </w:pPr>
      <w:rPr>
        <w:rFonts w:ascii="Times New Roman" w:eastAsia="Times New Roman" w:hAnsi="Times New Roman" w:cs="Times New Roman"/>
      </w:rPr>
    </w:lvl>
    <w:lvl w:ilvl="8">
      <w:start w:val="1"/>
      <w:numFmt w:val="lowerRoman"/>
      <w:lvlText w:val="%9."/>
      <w:lvlJc w:val="left"/>
      <w:pPr>
        <w:ind w:left="6840" w:hanging="360"/>
      </w:pPr>
      <w:rPr>
        <w:rFonts w:ascii="Times New Roman" w:eastAsia="Times New Roman" w:hAnsi="Times New Roman" w:cs="Times New Roman"/>
      </w:rPr>
    </w:lvl>
  </w:abstractNum>
  <w:num w:numId="1">
    <w:abstractNumId w:val="7"/>
  </w:num>
  <w:num w:numId="2">
    <w:abstractNumId w:val="13"/>
  </w:num>
  <w:num w:numId="3">
    <w:abstractNumId w:val="24"/>
  </w:num>
  <w:num w:numId="4">
    <w:abstractNumId w:val="4"/>
  </w:num>
  <w:num w:numId="5">
    <w:abstractNumId w:val="25"/>
  </w:num>
  <w:num w:numId="6">
    <w:abstractNumId w:val="18"/>
  </w:num>
  <w:num w:numId="7">
    <w:abstractNumId w:val="5"/>
  </w:num>
  <w:num w:numId="8">
    <w:abstractNumId w:val="19"/>
  </w:num>
  <w:num w:numId="9">
    <w:abstractNumId w:val="22"/>
  </w:num>
  <w:num w:numId="10">
    <w:abstractNumId w:val="0"/>
  </w:num>
  <w:num w:numId="11">
    <w:abstractNumId w:val="11"/>
  </w:num>
  <w:num w:numId="12">
    <w:abstractNumId w:val="3"/>
  </w:num>
  <w:num w:numId="13">
    <w:abstractNumId w:val="16"/>
  </w:num>
  <w:num w:numId="14">
    <w:abstractNumId w:val="15"/>
  </w:num>
  <w:num w:numId="15">
    <w:abstractNumId w:val="23"/>
  </w:num>
  <w:num w:numId="16">
    <w:abstractNumId w:val="8"/>
  </w:num>
  <w:num w:numId="17">
    <w:abstractNumId w:val="6"/>
  </w:num>
  <w:num w:numId="18">
    <w:abstractNumId w:val="1"/>
  </w:num>
  <w:num w:numId="19">
    <w:abstractNumId w:val="9"/>
  </w:num>
  <w:num w:numId="20">
    <w:abstractNumId w:val="20"/>
  </w:num>
  <w:num w:numId="21">
    <w:abstractNumId w:val="12"/>
  </w:num>
  <w:num w:numId="22">
    <w:abstractNumId w:val="14"/>
  </w:num>
  <w:num w:numId="23">
    <w:abstractNumId w:val="17"/>
  </w:num>
  <w:num w:numId="24">
    <w:abstractNumId w:val="2"/>
  </w:num>
  <w:num w:numId="25">
    <w:abstractNumId w:val="10"/>
  </w:num>
  <w:num w:numId="26">
    <w:abstractNumId w:val="2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sl="http://schemas.openxmlformats.org/schemaLibrary/2006/main" mc:Ignorable="w14 w15">
  <w:zoom w:percent="50"/>
  <w:proofState w:spelling="clean" w:grammar="clean"/>
  <w:doNotTrackMoves/>
  <w:defaultTabStop w:val="720"/>
  <w:characterSpacingControl w:val="doNotCompress"/>
  <w:footnotePr>
    <w:footnote w:id="-1"/>
    <w:footnote w:id="0"/>
  </w:footnotePr>
  <w:endnotePr>
    <w:endnote w:id="-1"/>
    <w:endnote w:id="0"/>
  </w:endnotePr>
  <w:compat>
    <w:doNotLeaveBackslashAlone/>
    <w:doNotExpandShiftReturn/>
    <w:adjustLineHeightInTable/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0E4BCA"/>
    <w:rsid w:val="000E4BCA"/>
    <w:rsid w:val="00252B42"/>
    <w:rsid w:val="0034667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5:docId w15:val="{207A01B2-9E8B-42A4-A360-B6A1E079A5B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docDefaults>
    <w:rPrDefault>
      <w:rPr>
        <w:rFonts w:ascii="Times New Roman" w:eastAsiaTheme="minorEastAsia" w:hAnsi="Times New Roman" w:cs="Times New Roman"/>
        <w:lang w:val="en-US" w:eastAsia="zh-CN" w:bidi="ar-SA"/>
      </w:rPr>
    </w:rPrDefault>
    <w:pPrDefault/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a">
    <w:name w:val="Normal"/>
    <w:qFormat/>
    <w:rPr>
      <w:rFonts w:eastAsia="Times New Roman"/>
      <w:sz w:val="24"/>
      <w:szCs w:val="24"/>
      <w:lang w:eastAsia="uk-UA"/>
    </w:rPr>
  </w:style>
  <w:style w:type="character" w:default="1" w:styleId="a0">
    <w:name w:val="Default Paragraph Font"/>
    <w:uiPriority w:val="1"/>
    <w:semiHidden/>
    <w:unhideWhenUsed/>
  </w:style>
  <w:style w:type="table" w:default="1" w:styleId="a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2">
    <w:name w:val="No List"/>
    <w:uiPriority w:val="99"/>
    <w:semiHidden/>
    <w:unhideWhenUsed/>
  </w:style>
  <w:style w:type="paragraph" w:customStyle="1" w:styleId="-">
    <w:name w:val="插入文本样式-插入总体目标文件"/>
    <w:basedOn w:val="a"/>
    <w:qFormat/>
    <w:pPr>
      <w:spacing w:line="500" w:lineRule="exact"/>
      <w:ind w:firstLine="560"/>
    </w:pPr>
    <w:rPr>
      <w:rFonts w:eastAsia="方正仿宋_GBK"/>
      <w:sz w:val="28"/>
    </w:rPr>
  </w:style>
  <w:style w:type="paragraph" w:customStyle="1" w:styleId="-0">
    <w:name w:val="插入文本样式-插入职责分类绩效目标文件"/>
    <w:basedOn w:val="a"/>
    <w:qFormat/>
    <w:pPr>
      <w:spacing w:line="500" w:lineRule="exact"/>
      <w:ind w:firstLine="560"/>
    </w:pPr>
    <w:rPr>
      <w:rFonts w:eastAsia="方正仿宋_GBK"/>
      <w:sz w:val="28"/>
    </w:rPr>
  </w:style>
  <w:style w:type="paragraph" w:customStyle="1" w:styleId="-1">
    <w:name w:val="插入文本样式-插入实现年度发展规划目标的保障措施文件"/>
    <w:basedOn w:val="a"/>
    <w:qFormat/>
    <w:pPr>
      <w:spacing w:line="500" w:lineRule="exact"/>
      <w:ind w:firstLine="560"/>
    </w:pPr>
    <w:rPr>
      <w:rFonts w:eastAsia="方正仿宋_GBK"/>
      <w:sz w:val="28"/>
    </w:rPr>
  </w:style>
  <w:style w:type="table" w:styleId="a3">
    <w:name w:val="Table Grid"/>
    <w:basedOn w:val="a1"/>
    <w:tblPr>
      <w:tblInd w:w="0" w:type="dxa"/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  <w:tblCellMar>
        <w:top w:w="0" w:type="dxa"/>
        <w:left w:w="108" w:type="dxa"/>
        <w:bottom w:w="0" w:type="dxa"/>
        <w:right w:w="108" w:type="dxa"/>
      </w:tblCellMar>
    </w:tblPr>
  </w:style>
  <w:style w:type="paragraph" w:customStyle="1" w:styleId="4">
    <w:name w:val="单元格样式4"/>
    <w:basedOn w:val="a"/>
    <w:qFormat/>
    <w:pPr>
      <w:jc w:val="right"/>
    </w:pPr>
    <w:rPr>
      <w:rFonts w:ascii="方正书宋_GBK" w:eastAsia="方正书宋_GBK" w:hAnsi="方正书宋_GBK" w:cs="方正书宋_GBK"/>
      <w:sz w:val="21"/>
    </w:rPr>
  </w:style>
  <w:style w:type="paragraph" w:customStyle="1" w:styleId="5">
    <w:name w:val="单元格样式5"/>
    <w:basedOn w:val="a"/>
    <w:qFormat/>
    <w:rPr>
      <w:rFonts w:ascii="方正书宋_GBK" w:eastAsia="方正书宋_GBK" w:hAnsi="方正书宋_GBK" w:cs="方正书宋_GBK"/>
      <w:b/>
      <w:sz w:val="21"/>
    </w:rPr>
  </w:style>
  <w:style w:type="paragraph" w:customStyle="1" w:styleId="2">
    <w:name w:val="单元格样式2"/>
    <w:basedOn w:val="a"/>
    <w:qFormat/>
    <w:rPr>
      <w:rFonts w:ascii="方正书宋_GBK" w:eastAsia="方正书宋_GBK" w:hAnsi="方正书宋_GBK" w:cs="方正书宋_GBK"/>
      <w:sz w:val="21"/>
    </w:rPr>
  </w:style>
  <w:style w:type="paragraph" w:customStyle="1" w:styleId="1">
    <w:name w:val="单元格样式1"/>
    <w:basedOn w:val="a"/>
    <w:qFormat/>
    <w:pPr>
      <w:jc w:val="center"/>
    </w:pPr>
    <w:rPr>
      <w:rFonts w:ascii="方正书宋_GBK" w:eastAsia="方正书宋_GBK" w:hAnsi="方正书宋_GBK" w:cs="方正书宋_GBK"/>
      <w:b/>
      <w:sz w:val="21"/>
    </w:rPr>
  </w:style>
  <w:style w:type="paragraph" w:customStyle="1" w:styleId="3">
    <w:name w:val="单元格样式3"/>
    <w:basedOn w:val="a"/>
    <w:qFormat/>
    <w:pPr>
      <w:jc w:val="center"/>
    </w:pPr>
    <w:rPr>
      <w:rFonts w:ascii="方正书宋_GBK" w:eastAsia="方正书宋_GBK" w:hAnsi="方正书宋_GBK" w:cs="方正书宋_GBK"/>
      <w:sz w:val="21"/>
    </w:rPr>
  </w:style>
  <w:style w:type="paragraph" w:styleId="20">
    <w:name w:val="toc 2"/>
    <w:basedOn w:val="a"/>
    <w:qFormat/>
    <w:pPr>
      <w:ind w:left="240"/>
    </w:pPr>
  </w:style>
  <w:style w:type="paragraph" w:styleId="40">
    <w:name w:val="toc 4"/>
    <w:basedOn w:val="a"/>
    <w:uiPriority w:val="39"/>
    <w:qFormat/>
    <w:pPr>
      <w:ind w:left="720"/>
    </w:pPr>
  </w:style>
  <w:style w:type="paragraph" w:styleId="10">
    <w:name w:val="toc 1"/>
    <w:basedOn w:val="a"/>
    <w:qFormat/>
    <w:pPr>
      <w:spacing w:before="120"/>
    </w:pPr>
    <w:rPr>
      <w:rFonts w:eastAsia="方正仿宋_GBK"/>
      <w:color w:val="000000"/>
      <w:sz w:val="28"/>
    </w:rPr>
  </w:style>
  <w:style w:type="character" w:styleId="a4">
    <w:name w:val="Hyperlink"/>
    <w:basedOn w:val="a0"/>
    <w:uiPriority w:val="99"/>
    <w:unhideWhenUsed/>
    <w:rsid w:val="00252B42"/>
    <w:rPr>
      <w:color w:val="0563C1" w:themeColor="hyperlink"/>
      <w:u w:val="single"/>
    </w:rPr>
  </w:style>
  <w:style w:type="paragraph" w:styleId="a5">
    <w:name w:val="header"/>
    <w:basedOn w:val="a"/>
    <w:link w:val="Char"/>
    <w:uiPriority w:val="99"/>
    <w:unhideWhenUsed/>
    <w:rsid w:val="00252B42"/>
    <w:pPr>
      <w:pBdr>
        <w:bottom w:val="single" w:sz="6" w:space="1" w:color="auto"/>
      </w:pBdr>
      <w:tabs>
        <w:tab w:val="center" w:pos="4153"/>
        <w:tab w:val="right" w:pos="8306"/>
      </w:tabs>
      <w:snapToGrid w:val="0"/>
      <w:jc w:val="center"/>
    </w:pPr>
    <w:rPr>
      <w:sz w:val="18"/>
      <w:szCs w:val="18"/>
    </w:rPr>
  </w:style>
  <w:style w:type="character" w:customStyle="1" w:styleId="Char">
    <w:name w:val="页眉 Char"/>
    <w:basedOn w:val="a0"/>
    <w:link w:val="a5"/>
    <w:uiPriority w:val="99"/>
    <w:rsid w:val="00252B42"/>
    <w:rPr>
      <w:rFonts w:eastAsia="Times New Roman"/>
      <w:sz w:val="18"/>
      <w:szCs w:val="18"/>
      <w:lang w:eastAsia="uk-UA"/>
    </w:rPr>
  </w:style>
  <w:style w:type="paragraph" w:styleId="a6">
    <w:name w:val="footer"/>
    <w:basedOn w:val="a"/>
    <w:link w:val="Char0"/>
    <w:uiPriority w:val="99"/>
    <w:unhideWhenUsed/>
    <w:rsid w:val="00252B42"/>
    <w:pPr>
      <w:tabs>
        <w:tab w:val="center" w:pos="4153"/>
        <w:tab w:val="right" w:pos="8306"/>
      </w:tabs>
      <w:snapToGrid w:val="0"/>
    </w:pPr>
    <w:rPr>
      <w:sz w:val="18"/>
      <w:szCs w:val="18"/>
    </w:rPr>
  </w:style>
  <w:style w:type="character" w:customStyle="1" w:styleId="Char0">
    <w:name w:val="页脚 Char"/>
    <w:basedOn w:val="a0"/>
    <w:link w:val="a6"/>
    <w:uiPriority w:val="99"/>
    <w:rsid w:val="00252B42"/>
    <w:rPr>
      <w:rFonts w:eastAsia="Times New Roman"/>
      <w:sz w:val="18"/>
      <w:szCs w:val="18"/>
      <w:lang w:eastAsia="uk-UA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divs>
    <w:div w:id="14968032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numbering" Target="numbering.xml"/><Relationship Id="rId3" Type="http://schemas.openxmlformats.org/officeDocument/2006/relationships/customXml" Target="../customXml/item3.xml"/><Relationship Id="rId21" Type="http://schemas.openxmlformats.org/officeDocument/2006/relationships/customXml" Target="../customXml/item21.xml"/><Relationship Id="rId34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webSettings" Target="webSetting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footer" Target="footer1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settings" Target="settings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styles" Target="styles.xml"/><Relationship Id="rId30" Type="http://schemas.openxmlformats.org/officeDocument/2006/relationships/footnotes" Target="footnotes.xml"/><Relationship Id="rId35" Type="http://schemas.openxmlformats.org/officeDocument/2006/relationships/theme" Target="theme/theme1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item1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2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2024-01-31T18:06:43Z</dcterms:created>
  <dcterms:modified xsi:type="dcterms:W3CDTF">2024-01-31T10:06:43Z</dcterms:modified>
</cp:coreProperties>
</file>

<file path=customXml/item3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2024-01-31T18:06:41Z</dcterms:created>
  <dcterms:modified xsi:type="dcterms:W3CDTF">2024-01-31T10:06:41Z</dcterms:modified>
</cp:coreProperties>
</file>

<file path=customXml/item4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5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2024-01-31T18:06:42Z</dcterms:created>
  <dcterms:modified xsi:type="dcterms:W3CDTF">2024-01-31T10:06:42Z</dcterms:modified>
</cp:coreProperties>
</file>

<file path=customXml/item6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2024-01-31T18:06:41Z</dcterms:created>
  <dcterms:modified xsi:type="dcterms:W3CDTF">2024-01-31T10:06:41Z</dcterms:modified>
</cp:coreProperties>
</file>

<file path=customXml/item7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8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9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1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2024-01-31T18:06:41Z</dcterms:created>
  <dcterms:modified xsi:type="dcterms:W3CDTF">2024-01-31T10:06:41Z</dcterms:modified>
</cp:coreProperties>
</file>

<file path=customXml/item11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2024-01-31T18:06:42Z</dcterms:created>
  <dcterms:modified xsi:type="dcterms:W3CDTF">2024-01-31T10:06:42Z</dcterms:modified>
</cp:coreProperties>
</file>

<file path=customXml/item12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13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14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2024-01-31T18:06:42Z</dcterms:created>
  <dcterms:modified xsi:type="dcterms:W3CDTF">2024-01-31T10:06:42Z</dcterms:modified>
</cp:coreProperties>
</file>

<file path=customXml/item15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2024-01-31T18:06:43Z</dcterms:created>
  <dcterms:modified xsi:type="dcterms:W3CDTF">2024-01-31T10:06:43Z</dcterms:modified>
</cp:coreProperties>
</file>

<file path=customXml/item16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2024-01-31T18:06:41Z</dcterms:created>
  <dcterms:modified xsi:type="dcterms:W3CDTF">2024-01-31T10:06:41Z</dcterms:modified>
</cp:coreProperties>
</file>

<file path=customXml/item17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18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2024-01-31T18:06:42Z</dcterms:created>
  <dcterms:modified xsi:type="dcterms:W3CDTF">2024-01-31T10:06:42Z</dcterms:modified>
</cp:coreProperties>
</file>

<file path=customXml/item19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20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21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22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2024-01-31T18:06:42Z</dcterms:created>
  <dcterms:modified xsi:type="dcterms:W3CDTF">2024-01-31T10:06:41Z</dcterms:modified>
</cp:coreProperties>
</file>

<file path=customXml/item23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created xsi:type="dcterms:W3CDTF">2024-01-31T18:06:42Z</dcterms:created>
  <dcterms:modified xsi:type="dcterms:W3CDTF">2024-01-31T10:06:42Z</dcterms:modified>
</cp:coreProperties>
</file>

<file path=customXml/item24.xml><?xml version="1.0" encoding="utf-8"?>
<Properties xmlns:vt="http://schemas.openxmlformats.org/officeDocument/2006/docPropsVTypes" xmlns="http://schemas.openxmlformats.org/officeDocument/2006/extended-properties">
  <Application>Spire.Doc</Application>
  <AppVersion>12.0000</AppVersion>
</Properties>
</file>

<file path=customXml/item2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89D7BB17-9D7F-4FAD-A325-FAC7F9ACAB75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2.xml><?xml version="1.0" encoding="utf-8"?>
<ds:datastoreItem xmlns:ds="http://schemas.openxmlformats.org/officeDocument/2006/customXml" ds:itemID="{C30F5725-CE61-4EA6-967F-58A327975C5D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E2E5B3C-DA53-416B-8798-335BEFCB9984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76AD873A-5262-41F0-A9A1-402DCF861797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5.xml><?xml version="1.0" encoding="utf-8"?>
<ds:datastoreItem xmlns:ds="http://schemas.openxmlformats.org/officeDocument/2006/customXml" ds:itemID="{2C4C86CC-A458-4DC8-B747-5A64206DBDDF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6.xml><?xml version="1.0" encoding="utf-8"?>
<ds:datastoreItem xmlns:ds="http://schemas.openxmlformats.org/officeDocument/2006/customXml" ds:itemID="{9F55E257-FEF5-4921-B69F-F66625E87CBC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7.xml><?xml version="1.0" encoding="utf-8"?>
<ds:datastoreItem xmlns:ds="http://schemas.openxmlformats.org/officeDocument/2006/customXml" ds:itemID="{526B74E4-0DE3-48B1-87B1-13D21C1AF016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8.xml><?xml version="1.0" encoding="utf-8"?>
<ds:datastoreItem xmlns:ds="http://schemas.openxmlformats.org/officeDocument/2006/customXml" ds:itemID="{8FD59E03-F353-4A47-944B-15A60A3EE59A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9.xml><?xml version="1.0" encoding="utf-8"?>
<ds:datastoreItem xmlns:ds="http://schemas.openxmlformats.org/officeDocument/2006/customXml" ds:itemID="{32D1C350-37B1-455B-A26D-04D9139A50C0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10.xml><?xml version="1.0" encoding="utf-8"?>
<ds:datastoreItem xmlns:ds="http://schemas.openxmlformats.org/officeDocument/2006/customXml" ds:itemID="{5D617310-5542-4480-8217-E5CBEA43476F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11.xml><?xml version="1.0" encoding="utf-8"?>
<ds:datastoreItem xmlns:ds="http://schemas.openxmlformats.org/officeDocument/2006/customXml" ds:itemID="{BC06DB07-9A15-4784-97FD-D9A802B927B2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12.xml><?xml version="1.0" encoding="utf-8"?>
<ds:datastoreItem xmlns:ds="http://schemas.openxmlformats.org/officeDocument/2006/customXml" ds:itemID="{5EF6872F-75B3-40CD-9BDD-C59BF5A54364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13.xml><?xml version="1.0" encoding="utf-8"?>
<ds:datastoreItem xmlns:ds="http://schemas.openxmlformats.org/officeDocument/2006/customXml" ds:itemID="{09123C9C-CF07-432E-8126-2BA50703CCD3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14.xml><?xml version="1.0" encoding="utf-8"?>
<ds:datastoreItem xmlns:ds="http://schemas.openxmlformats.org/officeDocument/2006/customXml" ds:itemID="{5D336BF8-6960-4A0B-BF0E-C902856D485B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15.xml><?xml version="1.0" encoding="utf-8"?>
<ds:datastoreItem xmlns:ds="http://schemas.openxmlformats.org/officeDocument/2006/customXml" ds:itemID="{D6F85AC2-F0AE-42B7-82E3-76DB71D352E9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16.xml><?xml version="1.0" encoding="utf-8"?>
<ds:datastoreItem xmlns:ds="http://schemas.openxmlformats.org/officeDocument/2006/customXml" ds:itemID="{1DBE6ADF-4B72-4C8A-84E5-B440A7D3F10C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17.xml><?xml version="1.0" encoding="utf-8"?>
<ds:datastoreItem xmlns:ds="http://schemas.openxmlformats.org/officeDocument/2006/customXml" ds:itemID="{61A0D7F2-35ED-404E-8B52-D3CFBB783A3E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18.xml><?xml version="1.0" encoding="utf-8"?>
<ds:datastoreItem xmlns:ds="http://schemas.openxmlformats.org/officeDocument/2006/customXml" ds:itemID="{D5504033-C9B0-4168-91D3-A1E43860CB55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19.xml><?xml version="1.0" encoding="utf-8"?>
<ds:datastoreItem xmlns:ds="http://schemas.openxmlformats.org/officeDocument/2006/customXml" ds:itemID="{448762CA-9441-4BCB-8E47-138F5FA6515A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20.xml><?xml version="1.0" encoding="utf-8"?>
<ds:datastoreItem xmlns:ds="http://schemas.openxmlformats.org/officeDocument/2006/customXml" ds:itemID="{21572FD9-700F-4F0C-AEF8-80D078B9D20D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21.xml><?xml version="1.0" encoding="utf-8"?>
<ds:datastoreItem xmlns:ds="http://schemas.openxmlformats.org/officeDocument/2006/customXml" ds:itemID="{60D6CEB5-711D-42B0-BF3A-5C1C56BE2B79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22.xml><?xml version="1.0" encoding="utf-8"?>
<ds:datastoreItem xmlns:ds="http://schemas.openxmlformats.org/officeDocument/2006/customXml" ds:itemID="{9E95CF5F-1D09-474E-A9A2-20CE959D21C5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23.xml><?xml version="1.0" encoding="utf-8"?>
<ds:datastoreItem xmlns:ds="http://schemas.openxmlformats.org/officeDocument/2006/customXml" ds:itemID="{DF6563EC-6C14-4385-8DA4-5D008D53171B}">
  <ds:schemaRefs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</ds:schemaRefs>
</ds:datastoreItem>
</file>

<file path=customXml/itemProps24.xml><?xml version="1.0" encoding="utf-8"?>
<ds:datastoreItem xmlns:ds="http://schemas.openxmlformats.org/officeDocument/2006/customXml" ds:itemID="{A028DFA4-7AAB-451F-80A9-B7578B487033}">
  <ds:schemaRefs>
    <ds:schemaRef ds:uri="http://schemas.openxmlformats.org/officeDocument/2006/docPropsVTypes"/>
    <ds:schemaRef ds:uri="http://schemas.openxmlformats.org/officeDocument/2006/extended-properties"/>
  </ds:schemaRefs>
</ds:datastoreItem>
</file>

<file path=customXml/itemProps25.xml><?xml version="1.0" encoding="utf-8"?>
<ds:datastoreItem xmlns:ds="http://schemas.openxmlformats.org/officeDocument/2006/customXml" ds:itemID="{940A5E7A-6B04-4394-B7A3-9B9516F31A71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737</Words>
  <Characters>4206</Characters>
  <Application>Microsoft Office Word</Application>
  <DocSecurity>0</DocSecurity>
  <Lines>35</Lines>
  <Paragraphs>9</Paragraphs>
  <ScaleCrop>false</ScaleCrop>
  <Company/>
  <LinksUpToDate>false</LinksUpToDate>
  <CharactersWithSpaces>4934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信实</cp:lastModifiedBy>
  <cp:revision>3</cp:revision>
  <dcterms:created xsi:type="dcterms:W3CDTF">2024-01-31T18:06:00Z</dcterms:created>
  <dcterms:modified xsi:type="dcterms:W3CDTF">2024-02-01T02:40:00Z</dcterms:modified>
</cp:coreProperties>
</file>